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61" r:id="rId3"/>
    <p:sldId id="308" r:id="rId4"/>
    <p:sldId id="309" r:id="rId5"/>
    <p:sldId id="399" r:id="rId6"/>
    <p:sldId id="353" r:id="rId7"/>
    <p:sldId id="354" r:id="rId8"/>
    <p:sldId id="355" r:id="rId9"/>
    <p:sldId id="313" r:id="rId10"/>
    <p:sldId id="316" r:id="rId11"/>
    <p:sldId id="356" r:id="rId12"/>
    <p:sldId id="357" r:id="rId13"/>
    <p:sldId id="358" r:id="rId14"/>
    <p:sldId id="319" r:id="rId15"/>
    <p:sldId id="320" r:id="rId16"/>
    <p:sldId id="401" r:id="rId17"/>
    <p:sldId id="402" r:id="rId18"/>
    <p:sldId id="400" r:id="rId19"/>
    <p:sldId id="322" r:id="rId20"/>
    <p:sldId id="324" r:id="rId21"/>
    <p:sldId id="325" r:id="rId22"/>
    <p:sldId id="326" r:id="rId23"/>
    <p:sldId id="327" r:id="rId24"/>
    <p:sldId id="362" r:id="rId25"/>
    <p:sldId id="363" r:id="rId26"/>
    <p:sldId id="364" r:id="rId27"/>
    <p:sldId id="365" r:id="rId28"/>
    <p:sldId id="329" r:id="rId29"/>
    <p:sldId id="330" r:id="rId30"/>
    <p:sldId id="367" r:id="rId31"/>
    <p:sldId id="368" r:id="rId32"/>
    <p:sldId id="369" r:id="rId33"/>
    <p:sldId id="370" r:id="rId34"/>
    <p:sldId id="372" r:id="rId35"/>
    <p:sldId id="373" r:id="rId36"/>
    <p:sldId id="403" r:id="rId37"/>
    <p:sldId id="376" r:id="rId38"/>
    <p:sldId id="378" r:id="rId39"/>
    <p:sldId id="379" r:id="rId40"/>
    <p:sldId id="394" r:id="rId41"/>
    <p:sldId id="395" r:id="rId42"/>
    <p:sldId id="380" r:id="rId43"/>
    <p:sldId id="396" r:id="rId44"/>
    <p:sldId id="386" r:id="rId45"/>
    <p:sldId id="388" r:id="rId46"/>
    <p:sldId id="387" r:id="rId47"/>
    <p:sldId id="389" r:id="rId48"/>
    <p:sldId id="397" r:id="rId49"/>
    <p:sldId id="390" r:id="rId50"/>
    <p:sldId id="404" r:id="rId51"/>
    <p:sldId id="405" r:id="rId52"/>
    <p:sldId id="391" r:id="rId53"/>
    <p:sldId id="392" r:id="rId54"/>
    <p:sldId id="393" r:id="rId55"/>
    <p:sldId id="39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7" clrIdx="0"/>
  <p:cmAuthor id="1" name="Mike"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86447" autoAdjust="0"/>
  </p:normalViewPr>
  <p:slideViewPr>
    <p:cSldViewPr>
      <p:cViewPr>
        <p:scale>
          <a:sx n="75" d="100"/>
          <a:sy n="75" d="100"/>
        </p:scale>
        <p:origin x="-1044"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22T16:32:38.729" idx="17">
    <p:pos x="1104" y="1656"/>
    <p:text>I spoke with loretta about this, and she forwarded the issue to Overdrive for review.  Hopefully they will remove this flaw in a future update, and this comment may not be needed later.  I'm keeping it for now since it is something important to point out until it is resolved.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DD76B-126B-45CA-B630-F57AF46D5163}"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E4648-797B-4D0F-9D83-FA17202B9697}" type="slidenum">
              <a:rPr lang="en-US" smtClean="0"/>
              <a:pPr/>
              <a:t>‹#›</a:t>
            </a:fld>
            <a:endParaRPr lang="en-US"/>
          </a:p>
        </p:txBody>
      </p:sp>
    </p:spTree>
    <p:extLst>
      <p:ext uri="{BB962C8B-B14F-4D97-AF65-F5344CB8AC3E}">
        <p14:creationId xmlns:p14="http://schemas.microsoft.com/office/powerpoint/2010/main" val="24749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86E4648-797B-4D0F-9D83-FA17202B969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286E4648-797B-4D0F-9D83-FA17202B969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286E4648-797B-4D0F-9D83-FA17202B969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286E4648-797B-4D0F-9D83-FA17202B969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286E4648-797B-4D0F-9D83-FA17202B969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286E4648-797B-4D0F-9D83-FA17202B969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286E4648-797B-4D0F-9D83-FA17202B969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86E4648-797B-4D0F-9D83-FA17202B969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6">
              <a:buFont typeface="Arial" pitchFamily="34" charset="0"/>
              <a:buChar cha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286E4648-797B-4D0F-9D83-FA17202B969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722F0-6B8A-4441-9C03-D1295D442C66}"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722F0-6B8A-4441-9C03-D1295D442C66}"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722F0-6B8A-4441-9C03-D1295D442C66}"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722F0-6B8A-4441-9C03-D1295D442C66}"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722F0-6B8A-4441-9C03-D1295D442C66}"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722F0-6B8A-4441-9C03-D1295D442C66}"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722F0-6B8A-4441-9C03-D1295D442C66}"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22F0-6B8A-4441-9C03-D1295D442C66}"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DF766-6520-463D-ADD4-94A4D98B98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dirty="0" smtClean="0"/>
              <a:t>How to get a library eBook on an HTC Android Phone</a:t>
            </a:r>
            <a:endParaRPr lang="en-US" dirty="0"/>
          </a:p>
        </p:txBody>
      </p:sp>
      <p:sp>
        <p:nvSpPr>
          <p:cNvPr id="3" name="Subtitle 2"/>
          <p:cNvSpPr>
            <a:spLocks noGrp="1"/>
          </p:cNvSpPr>
          <p:nvPr>
            <p:ph type="subTitle" idx="1"/>
          </p:nvPr>
        </p:nvSpPr>
        <p:spPr>
          <a:xfrm>
            <a:off x="1371600" y="3352800"/>
            <a:ext cx="6400800" cy="1752600"/>
          </a:xfrm>
        </p:spPr>
        <p:txBody>
          <a:bodyPr/>
          <a:lstStyle/>
          <a:p>
            <a:r>
              <a:rPr lang="en-US" dirty="0" smtClean="0"/>
              <a:t>Step-by-Step Guide</a:t>
            </a:r>
            <a:endParaRPr lang="en-US" dirty="0"/>
          </a:p>
        </p:txBody>
      </p:sp>
      <p:sp>
        <p:nvSpPr>
          <p:cNvPr id="4" name="Subtitle 2"/>
          <p:cNvSpPr txBox="1">
            <a:spLocks/>
          </p:cNvSpPr>
          <p:nvPr/>
        </p:nvSpPr>
        <p:spPr>
          <a:xfrm>
            <a:off x="228600" y="6019800"/>
            <a:ext cx="4724400" cy="1017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i="1" dirty="0" smtClean="0"/>
              <a:t>Prepared by the Computer Lab</a:t>
            </a:r>
          </a:p>
          <a:p>
            <a:pPr algn="l"/>
            <a:r>
              <a:rPr lang="en-US" sz="1600" i="1" dirty="0" smtClean="0"/>
              <a:t>Montgomery County-Norristown Public Library</a:t>
            </a:r>
            <a:endParaRPr lang="en-US" sz="1600" i="1" dirty="0"/>
          </a:p>
        </p:txBody>
      </p:sp>
      <p:sp>
        <p:nvSpPr>
          <p:cNvPr id="5" name="Subtitle 2"/>
          <p:cNvSpPr txBox="1">
            <a:spLocks/>
          </p:cNvSpPr>
          <p:nvPr/>
        </p:nvSpPr>
        <p:spPr>
          <a:xfrm>
            <a:off x="5410200" y="6216732"/>
            <a:ext cx="4724400" cy="1017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i="1" dirty="0" smtClean="0"/>
              <a:t>Sept 2014</a:t>
            </a:r>
            <a:endParaRPr lang="en-US"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480237" y="732695"/>
            <a:ext cx="3962400" cy="5693866"/>
          </a:xfrm>
          <a:prstGeom prst="rect">
            <a:avLst/>
          </a:prstGeom>
          <a:noFill/>
        </p:spPr>
        <p:txBody>
          <a:bodyPr wrap="square" rtlCol="0">
            <a:spAutoFit/>
          </a:bodyPr>
          <a:lstStyle/>
          <a:p>
            <a:r>
              <a:rPr lang="en-US" sz="2800" dirty="0" smtClean="0"/>
              <a:t>This </a:t>
            </a:r>
            <a:r>
              <a:rPr lang="en-US" sz="2800" dirty="0"/>
              <a:t>shows the list view of </a:t>
            </a:r>
            <a:r>
              <a:rPr lang="en-US" sz="2800" dirty="0" smtClean="0"/>
              <a:t>your </a:t>
            </a:r>
            <a:r>
              <a:rPr lang="en-US" sz="2800" dirty="0"/>
              <a:t>search results</a:t>
            </a:r>
            <a:r>
              <a:rPr lang="en-US" sz="2800" dirty="0" smtClean="0"/>
              <a:t>.</a:t>
            </a:r>
          </a:p>
          <a:p>
            <a:endParaRPr lang="en-US" sz="2800" dirty="0"/>
          </a:p>
          <a:p>
            <a:r>
              <a:rPr lang="en-US" sz="2800" dirty="0" smtClean="0"/>
              <a:t>OverDrive should </a:t>
            </a:r>
            <a:r>
              <a:rPr lang="en-US" sz="2800" dirty="0"/>
              <a:t>be the first app </a:t>
            </a:r>
            <a:r>
              <a:rPr lang="en-US" sz="2800" dirty="0" smtClean="0"/>
              <a:t>listed in the search results.  Make sure it is made by “OverDrive, </a:t>
            </a:r>
            <a:r>
              <a:rPr lang="en-US" sz="2800" dirty="0" err="1" smtClean="0"/>
              <a:t>Inc</a:t>
            </a:r>
            <a:r>
              <a:rPr lang="en-US" sz="2800" dirty="0" smtClean="0"/>
              <a:t>”. It is a </a:t>
            </a:r>
            <a:r>
              <a:rPr lang="en-US" sz="2800" b="1" dirty="0" smtClean="0"/>
              <a:t>free</a:t>
            </a:r>
            <a:r>
              <a:rPr lang="en-US" sz="2800" dirty="0" smtClean="0"/>
              <a:t> app and does not require a credit card to download.</a:t>
            </a:r>
          </a:p>
          <a:p>
            <a:endParaRPr lang="en-US" sz="2800" dirty="0"/>
          </a:p>
          <a:p>
            <a:r>
              <a:rPr lang="en-US" sz="2800" dirty="0" smtClean="0"/>
              <a:t>Tap on the item in the search results.</a:t>
            </a:r>
            <a:endParaRPr lang="en-US" sz="2800" dirty="0"/>
          </a:p>
        </p:txBody>
      </p:sp>
      <p:cxnSp>
        <p:nvCxnSpPr>
          <p:cNvPr id="7" name="Straight Arrow Connector 6"/>
          <p:cNvCxnSpPr/>
          <p:nvPr/>
        </p:nvCxnSpPr>
        <p:spPr>
          <a:xfrm>
            <a:off x="4572000" y="1813956"/>
            <a:ext cx="578644"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descr="Z:\SOP\Electronic Resources Technician\Overdrive v3.2 powerpoint revisions\Overdrive on Android\resized\Screenshot_2014-09-17-17-29-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997" y="152401"/>
            <a:ext cx="3619500" cy="643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SOP\Electronic Resources Technician\Overdrive v3.2 powerpoint revisions\Overdrive on Android\resized\Screenshot_2014-09-17-17-29-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221" y="185411"/>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487565" y="2514600"/>
            <a:ext cx="3886200" cy="523220"/>
          </a:xfrm>
          <a:prstGeom prst="rect">
            <a:avLst/>
          </a:prstGeom>
          <a:noFill/>
        </p:spPr>
        <p:txBody>
          <a:bodyPr wrap="square" rtlCol="0">
            <a:spAutoFit/>
          </a:bodyPr>
          <a:lstStyle/>
          <a:p>
            <a:r>
              <a:rPr lang="en-US" sz="2800" dirty="0" smtClean="0"/>
              <a:t>Tap on the </a:t>
            </a:r>
            <a:r>
              <a:rPr lang="en-US" sz="2800" b="1" dirty="0" smtClean="0"/>
              <a:t>Install</a:t>
            </a:r>
            <a:r>
              <a:rPr lang="en-US" sz="2800" dirty="0" smtClean="0"/>
              <a:t> button. </a:t>
            </a:r>
            <a:endParaRPr lang="en-US" sz="2800" dirty="0"/>
          </a:p>
        </p:txBody>
      </p:sp>
      <p:sp>
        <p:nvSpPr>
          <p:cNvPr id="7" name="Oval 6"/>
          <p:cNvSpPr/>
          <p:nvPr/>
        </p:nvSpPr>
        <p:spPr>
          <a:xfrm>
            <a:off x="7391400" y="2776210"/>
            <a:ext cx="1355121" cy="762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744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SOP\Electronic Resources Technician\Overdrive v3.2 powerpoint revisions\Overdrive on Android\resized\Screenshot_2014-09-17-17-29-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757"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304800" y="1600200"/>
            <a:ext cx="4572000" cy="2308324"/>
          </a:xfrm>
          <a:prstGeom prst="rect">
            <a:avLst/>
          </a:prstGeom>
          <a:noFill/>
        </p:spPr>
        <p:txBody>
          <a:bodyPr wrap="square" rtlCol="0">
            <a:spAutoFit/>
          </a:bodyPr>
          <a:lstStyle/>
          <a:p>
            <a:r>
              <a:rPr lang="en-US" sz="2400" dirty="0" smtClean="0"/>
              <a:t>The app asks for </a:t>
            </a:r>
            <a:r>
              <a:rPr lang="en-US" sz="2400" dirty="0"/>
              <a:t>some </a:t>
            </a:r>
            <a:r>
              <a:rPr lang="en-US" sz="2400" dirty="0" smtClean="0"/>
              <a:t>standard access </a:t>
            </a:r>
            <a:r>
              <a:rPr lang="en-US" sz="2400" dirty="0"/>
              <a:t>permissions so you can enjoy eBooks and audiobooks on your device.</a:t>
            </a:r>
          </a:p>
          <a:p>
            <a:pPr lvl="0"/>
            <a:endParaRPr lang="en-US" sz="2400" dirty="0" smtClean="0"/>
          </a:p>
          <a:p>
            <a:pPr lvl="0"/>
            <a:r>
              <a:rPr lang="en-US" sz="2400" dirty="0" smtClean="0"/>
              <a:t>Tap </a:t>
            </a:r>
            <a:r>
              <a:rPr lang="en-US" sz="2400" dirty="0"/>
              <a:t>on the </a:t>
            </a:r>
            <a:r>
              <a:rPr lang="en-US" sz="2400" b="1" dirty="0" smtClean="0"/>
              <a:t>Accept </a:t>
            </a:r>
            <a:r>
              <a:rPr lang="en-US" sz="2400" dirty="0" smtClean="0"/>
              <a:t>button</a:t>
            </a:r>
            <a:endParaRPr lang="en-US" sz="2400" dirty="0"/>
          </a:p>
        </p:txBody>
      </p:sp>
      <p:sp>
        <p:nvSpPr>
          <p:cNvPr id="7" name="Oval 6"/>
          <p:cNvSpPr/>
          <p:nvPr/>
        </p:nvSpPr>
        <p:spPr>
          <a:xfrm>
            <a:off x="7065102" y="3896856"/>
            <a:ext cx="1905000" cy="762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404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SOP\Electronic Resources Technician\Overdrive v3.2 powerpoint revisions\Overdrive on Android\resized\Screenshot_2014-09-17-17-29-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990600" y="2108860"/>
            <a:ext cx="2895600" cy="1815882"/>
          </a:xfrm>
          <a:prstGeom prst="rect">
            <a:avLst/>
          </a:prstGeom>
          <a:noFill/>
        </p:spPr>
        <p:txBody>
          <a:bodyPr wrap="square" rtlCol="0">
            <a:spAutoFit/>
          </a:bodyPr>
          <a:lstStyle/>
          <a:p>
            <a:r>
              <a:rPr lang="en-US" sz="2800" dirty="0" smtClean="0"/>
              <a:t>The app will begin downloading and will install automatically.</a:t>
            </a:r>
          </a:p>
        </p:txBody>
      </p:sp>
      <p:sp>
        <p:nvSpPr>
          <p:cNvPr id="7" name="Oval 6"/>
          <p:cNvSpPr/>
          <p:nvPr/>
        </p:nvSpPr>
        <p:spPr>
          <a:xfrm>
            <a:off x="5105400" y="2819400"/>
            <a:ext cx="3619500" cy="762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639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SOP\Electronic Resources Technician\Overdrive v3.2 powerpoint revisions\Overdrive on Android\resized\Screenshot_2014-09-17-17-29-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25" y="152401"/>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457200" y="1752600"/>
            <a:ext cx="4038600" cy="3970318"/>
          </a:xfrm>
          <a:prstGeom prst="rect">
            <a:avLst/>
          </a:prstGeom>
          <a:noFill/>
        </p:spPr>
        <p:txBody>
          <a:bodyPr wrap="square" rtlCol="0">
            <a:spAutoFit/>
          </a:bodyPr>
          <a:lstStyle/>
          <a:p>
            <a:r>
              <a:rPr lang="en-US" sz="2800" dirty="0" smtClean="0"/>
              <a:t>Once OverDrive has been downloaded and installed, you will see an “open” button displayed along with an “uninstall” button.</a:t>
            </a:r>
          </a:p>
          <a:p>
            <a:endParaRPr lang="en-US" sz="2800" dirty="0"/>
          </a:p>
          <a:p>
            <a:r>
              <a:rPr lang="en-US" sz="2800" dirty="0" smtClean="0"/>
              <a:t>Tap on the “open” button to start the app.</a:t>
            </a:r>
          </a:p>
          <a:p>
            <a:endParaRPr lang="en-US" sz="2800" dirty="0"/>
          </a:p>
        </p:txBody>
      </p:sp>
      <p:sp>
        <p:nvSpPr>
          <p:cNvPr id="7" name="Oval 6"/>
          <p:cNvSpPr/>
          <p:nvPr/>
        </p:nvSpPr>
        <p:spPr>
          <a:xfrm>
            <a:off x="7162800" y="2912879"/>
            <a:ext cx="1409700" cy="457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Z:\SOP\Electronic Resources Technician\Overdrive v3.2 powerpoint revisions\Overdrive on Android\resized\Screenshot_2014-09-17-17-3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6" name="TextBox 5"/>
          <p:cNvSpPr txBox="1"/>
          <p:nvPr/>
        </p:nvSpPr>
        <p:spPr>
          <a:xfrm>
            <a:off x="419100" y="1295400"/>
            <a:ext cx="4038600" cy="4401205"/>
          </a:xfrm>
          <a:prstGeom prst="rect">
            <a:avLst/>
          </a:prstGeom>
          <a:noFill/>
        </p:spPr>
        <p:txBody>
          <a:bodyPr wrap="square" rtlCol="0">
            <a:spAutoFit/>
          </a:bodyPr>
          <a:lstStyle/>
          <a:p>
            <a:r>
              <a:rPr lang="en-US" sz="2800" dirty="0" smtClean="0"/>
              <a:t>If this is the first time you are downloading the app, you will be required to sign up for an OverDrive account, or login with a current one.</a:t>
            </a:r>
          </a:p>
          <a:p>
            <a:endParaRPr lang="en-US" sz="2800" dirty="0" smtClean="0"/>
          </a:p>
          <a:p>
            <a:r>
              <a:rPr lang="en-US" sz="2800" dirty="0" smtClean="0"/>
              <a:t>Click the Sign up button if this is the first time using this app.</a:t>
            </a:r>
          </a:p>
        </p:txBody>
      </p:sp>
      <p:sp>
        <p:nvSpPr>
          <p:cNvPr id="7" name="Oval 6"/>
          <p:cNvSpPr/>
          <p:nvPr/>
        </p:nvSpPr>
        <p:spPr>
          <a:xfrm>
            <a:off x="6071450" y="4267200"/>
            <a:ext cx="1777149"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SOP\Electronic Resources Technician\Overdrive v3.2 powerpoint revisions\Overdrive on Android\resized\Screenshot_2014-09-17-17-30-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257" y="152401"/>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6" name="TextBox 5"/>
          <p:cNvSpPr txBox="1"/>
          <p:nvPr/>
        </p:nvSpPr>
        <p:spPr>
          <a:xfrm>
            <a:off x="419100" y="1295400"/>
            <a:ext cx="4038600" cy="4154984"/>
          </a:xfrm>
          <a:prstGeom prst="rect">
            <a:avLst/>
          </a:prstGeom>
          <a:noFill/>
        </p:spPr>
        <p:txBody>
          <a:bodyPr wrap="square" rtlCol="0">
            <a:spAutoFit/>
          </a:bodyPr>
          <a:lstStyle/>
          <a:p>
            <a:r>
              <a:rPr lang="en-US" sz="2400" dirty="0" smtClean="0"/>
              <a:t>If you have a Facebook account, you can easily use that to sign up with OverDrive.  It will automatically link with Facebook so you can use your same login credentials.</a:t>
            </a:r>
          </a:p>
          <a:p>
            <a:endParaRPr lang="en-US" sz="2400" dirty="0"/>
          </a:p>
          <a:p>
            <a:r>
              <a:rPr lang="en-US" sz="2400" dirty="0" smtClean="0"/>
              <a:t>Otherwise you can sign up by entering your email address and a password.  Scroll down the screen to see more.</a:t>
            </a:r>
          </a:p>
        </p:txBody>
      </p:sp>
    </p:spTree>
    <p:extLst>
      <p:ext uri="{BB962C8B-B14F-4D97-AF65-F5344CB8AC3E}">
        <p14:creationId xmlns:p14="http://schemas.microsoft.com/office/powerpoint/2010/main" val="4019660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6" name="TextBox 5"/>
          <p:cNvSpPr txBox="1"/>
          <p:nvPr/>
        </p:nvSpPr>
        <p:spPr>
          <a:xfrm>
            <a:off x="415556" y="914400"/>
            <a:ext cx="4038600" cy="5693866"/>
          </a:xfrm>
          <a:prstGeom prst="rect">
            <a:avLst/>
          </a:prstGeom>
          <a:noFill/>
        </p:spPr>
        <p:txBody>
          <a:bodyPr wrap="square" rtlCol="0">
            <a:spAutoFit/>
          </a:bodyPr>
          <a:lstStyle/>
          <a:p>
            <a:r>
              <a:rPr lang="en-US" sz="2800" dirty="0" smtClean="0"/>
              <a:t>There is only one password field, so make sure you take your time and enter your password correctly. </a:t>
            </a:r>
            <a:r>
              <a:rPr lang="en-US" sz="2800" dirty="0"/>
              <a:t>After you are </a:t>
            </a:r>
            <a:r>
              <a:rPr lang="en-US" sz="2800" dirty="0" smtClean="0"/>
              <a:t>done, tap the “Sign up” button.</a:t>
            </a:r>
          </a:p>
          <a:p>
            <a:endParaRPr lang="en-US" sz="2800" dirty="0"/>
          </a:p>
          <a:p>
            <a:r>
              <a:rPr lang="en-US" sz="2800" dirty="0" smtClean="0"/>
              <a:t>You will automatically be signed in to the app, and will not be required to do so again, unless you need to login on another device</a:t>
            </a:r>
          </a:p>
        </p:txBody>
      </p:sp>
      <p:pic>
        <p:nvPicPr>
          <p:cNvPr id="12290" name="Picture 2" descr="Z:\SOP\Electronic Resources Technician\Overdrive v3.2 powerpoint revisions\Overdrive on Android\resized\Screenshot_2014-09-17-17-31-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1"/>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324600" y="4800600"/>
            <a:ext cx="898634"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01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SOP\Electronic Resources Technician\Overdrive v3.2 powerpoint revisions\Overdrive on Android\resized\Screenshot_2014-09-17-17-45-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1"/>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6" name="TextBox 5"/>
          <p:cNvSpPr txBox="1"/>
          <p:nvPr/>
        </p:nvSpPr>
        <p:spPr>
          <a:xfrm>
            <a:off x="419100" y="1295400"/>
            <a:ext cx="4038600" cy="5262979"/>
          </a:xfrm>
          <a:prstGeom prst="rect">
            <a:avLst/>
          </a:prstGeom>
          <a:noFill/>
        </p:spPr>
        <p:txBody>
          <a:bodyPr wrap="square" rtlCol="0">
            <a:spAutoFit/>
          </a:bodyPr>
          <a:lstStyle/>
          <a:p>
            <a:r>
              <a:rPr lang="en-US" sz="2800" dirty="0" smtClean="0"/>
              <a:t>This is the home screen of the OverDrive app.</a:t>
            </a:r>
          </a:p>
          <a:p>
            <a:endParaRPr lang="en-US" sz="2800" dirty="0" smtClean="0"/>
          </a:p>
          <a:p>
            <a:r>
              <a:rPr lang="en-US" sz="2800" dirty="0"/>
              <a:t>When you finally add some books in your bookshelf, the last read book will show </a:t>
            </a:r>
            <a:r>
              <a:rPr lang="en-US" sz="2800" dirty="0" smtClean="0"/>
              <a:t>here instead.</a:t>
            </a:r>
            <a:endParaRPr lang="en-US" sz="2800" dirty="0"/>
          </a:p>
          <a:p>
            <a:endParaRPr lang="en-US" sz="2800" dirty="0"/>
          </a:p>
          <a:p>
            <a:r>
              <a:rPr lang="en-US" sz="2800" dirty="0"/>
              <a:t>Tap </a:t>
            </a:r>
            <a:r>
              <a:rPr lang="en-US" sz="2800" dirty="0" smtClean="0"/>
              <a:t>on </a:t>
            </a:r>
            <a:r>
              <a:rPr lang="en-US" sz="2800" dirty="0"/>
              <a:t>the </a:t>
            </a:r>
            <a:r>
              <a:rPr lang="en-US" sz="2800" b="1" dirty="0" smtClean="0"/>
              <a:t>Menu </a:t>
            </a:r>
            <a:r>
              <a:rPr lang="en-US" sz="2800" dirty="0" smtClean="0"/>
              <a:t>button or swipe the screen as instructed.</a:t>
            </a:r>
          </a:p>
        </p:txBody>
      </p:sp>
      <p:sp>
        <p:nvSpPr>
          <p:cNvPr id="7" name="Oval 6"/>
          <p:cNvSpPr/>
          <p:nvPr/>
        </p:nvSpPr>
        <p:spPr>
          <a:xfrm>
            <a:off x="5105400" y="304800"/>
            <a:ext cx="762000" cy="69604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23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SOP\Electronic Resources Technician\Overdrive v3.2 powerpoint revisions\Overdrive on Android\resized\Screenshot_2014-09-17-17-46-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8856"/>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1697385"/>
            <a:ext cx="2895600" cy="3970318"/>
          </a:xfrm>
          <a:prstGeom prst="rect">
            <a:avLst/>
          </a:prstGeom>
          <a:noFill/>
        </p:spPr>
        <p:txBody>
          <a:bodyPr wrap="square" rtlCol="0">
            <a:spAutoFit/>
          </a:bodyPr>
          <a:lstStyle/>
          <a:p>
            <a:r>
              <a:rPr lang="en-US" sz="2800" dirty="0"/>
              <a:t>You will need to tell </a:t>
            </a:r>
            <a:r>
              <a:rPr lang="en-US" sz="2800" dirty="0" smtClean="0"/>
              <a:t>OverDrive which </a:t>
            </a:r>
            <a:r>
              <a:rPr lang="en-US" sz="2800" dirty="0"/>
              <a:t>library you belong to.</a:t>
            </a:r>
          </a:p>
          <a:p>
            <a:endParaRPr lang="en-US" sz="2800" dirty="0"/>
          </a:p>
          <a:p>
            <a:r>
              <a:rPr lang="en-US" sz="2800" dirty="0"/>
              <a:t>Tap on the  </a:t>
            </a:r>
            <a:r>
              <a:rPr lang="en-US" sz="2800" b="1" dirty="0"/>
              <a:t>Add a Library </a:t>
            </a:r>
            <a:r>
              <a:rPr lang="en-US" sz="2800" dirty="0"/>
              <a:t>button</a:t>
            </a:r>
          </a:p>
          <a:p>
            <a:endParaRPr lang="en-US" sz="2800" dirty="0" smtClean="0"/>
          </a:p>
          <a:p>
            <a:endParaRPr lang="en-US" sz="2800" dirty="0"/>
          </a:p>
        </p:txBody>
      </p:sp>
      <p:sp>
        <p:nvSpPr>
          <p:cNvPr id="10" name="TextBox 9"/>
          <p:cNvSpPr txBox="1"/>
          <p:nvPr/>
        </p:nvSpPr>
        <p:spPr>
          <a:xfrm>
            <a:off x="152400" y="152400"/>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sp>
        <p:nvSpPr>
          <p:cNvPr id="8" name="TextBox 7"/>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7" name="Oval 6"/>
          <p:cNvSpPr/>
          <p:nvPr/>
        </p:nvSpPr>
        <p:spPr>
          <a:xfrm>
            <a:off x="5046103" y="1282995"/>
            <a:ext cx="1604880" cy="49845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Autofit/>
          </a:bodyPr>
          <a:lstStyle/>
          <a:p>
            <a:r>
              <a:rPr lang="en-US" sz="3200" dirty="0" smtClean="0"/>
              <a:t>The following screenshots were made using an HTC One M8 running the </a:t>
            </a:r>
            <a:r>
              <a:rPr lang="en-US" sz="3200" dirty="0" err="1" smtClean="0"/>
              <a:t>KitKat</a:t>
            </a:r>
            <a:r>
              <a:rPr lang="en-US" sz="3200" dirty="0" smtClean="0"/>
              <a:t> version of the OS. Your phone may differ. This is meant as a general guide.</a:t>
            </a:r>
            <a:br>
              <a:rPr lang="en-US" sz="3200" dirty="0" smtClean="0"/>
            </a:br>
            <a:r>
              <a:rPr lang="en-US" sz="3200" dirty="0"/>
              <a:t/>
            </a:r>
            <a:br>
              <a:rPr lang="en-US" sz="3200" dirty="0"/>
            </a:br>
            <a:r>
              <a:rPr lang="en-US" sz="3200" dirty="0"/>
              <a:t>Be aware that </a:t>
            </a:r>
            <a:r>
              <a:rPr lang="en-US" sz="3200" dirty="0" smtClean="0"/>
              <a:t>the latest version of OverDrive requires </a:t>
            </a:r>
            <a:r>
              <a:rPr lang="en-US" sz="3200" dirty="0"/>
              <a:t>at least Android 4.0 installed on your d</a:t>
            </a:r>
            <a:r>
              <a:rPr lang="en-US" sz="3200" dirty="0" smtClean="0"/>
              <a:t>evice.  </a:t>
            </a:r>
            <a:r>
              <a:rPr lang="en-US" sz="3200" dirty="0"/>
              <a:t>To make sure you have the latest </a:t>
            </a:r>
            <a:r>
              <a:rPr lang="en-US" sz="3200" dirty="0" smtClean="0"/>
              <a:t>system updates, please refer to your device’s manual.  If you have an older Android device that cannot be upgraded, </a:t>
            </a:r>
            <a:r>
              <a:rPr lang="en-US" sz="3200" dirty="0"/>
              <a:t>you will still be able to get </a:t>
            </a:r>
            <a:r>
              <a:rPr lang="en-US" sz="3200" dirty="0" smtClean="0"/>
              <a:t>OverDrive, </a:t>
            </a:r>
            <a:r>
              <a:rPr lang="en-US" sz="3200" dirty="0"/>
              <a:t>but it will be version </a:t>
            </a:r>
            <a:r>
              <a:rPr lang="en-US" sz="3200" dirty="0" smtClean="0"/>
              <a:t>2.2 </a:t>
            </a:r>
            <a:r>
              <a:rPr lang="en-US" sz="3200" dirty="0"/>
              <a:t>and will function differently than in this </a:t>
            </a:r>
            <a:r>
              <a:rPr lang="en-US" sz="3200" dirty="0" smtClean="0"/>
              <a:t>tutorial.</a:t>
            </a:r>
            <a:endParaRPr lang="en-US" sz="3200" dirty="0"/>
          </a:p>
        </p:txBody>
      </p:sp>
    </p:spTree>
    <p:extLst>
      <p:ext uri="{BB962C8B-B14F-4D97-AF65-F5344CB8AC3E}">
        <p14:creationId xmlns:p14="http://schemas.microsoft.com/office/powerpoint/2010/main" val="1663535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Z:\SOP\Electronic Resources Technician\Overdrive v3.2 powerpoint revisions\Overdrive on Android\resized\Screenshot_2014-09-17-17-4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8982"/>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1371600"/>
            <a:ext cx="2895600" cy="5693866"/>
          </a:xfrm>
          <a:prstGeom prst="rect">
            <a:avLst/>
          </a:prstGeom>
          <a:noFill/>
        </p:spPr>
        <p:txBody>
          <a:bodyPr wrap="square" rtlCol="0">
            <a:spAutoFit/>
          </a:bodyPr>
          <a:lstStyle/>
          <a:p>
            <a:r>
              <a:rPr lang="en-US" sz="2800" dirty="0" smtClean="0"/>
              <a:t>In the search field, type the name of the town where you library is located and tap the Search button.</a:t>
            </a:r>
          </a:p>
          <a:p>
            <a:endParaRPr lang="en-US" sz="2800" dirty="0"/>
          </a:p>
          <a:p>
            <a:r>
              <a:rPr lang="en-US" sz="2800" dirty="0" smtClean="0"/>
              <a:t>We are going to search for the library in Norristown.</a:t>
            </a:r>
          </a:p>
          <a:p>
            <a:r>
              <a:rPr lang="en-US" sz="2800" dirty="0" smtClean="0"/>
              <a:t> </a:t>
            </a:r>
          </a:p>
          <a:p>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7" name="Oval 6"/>
          <p:cNvSpPr/>
          <p:nvPr/>
        </p:nvSpPr>
        <p:spPr>
          <a:xfrm>
            <a:off x="5410200" y="1807535"/>
            <a:ext cx="2667000" cy="762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143000"/>
            <a:ext cx="3733800" cy="5262979"/>
          </a:xfrm>
          <a:prstGeom prst="rect">
            <a:avLst/>
          </a:prstGeom>
          <a:noFill/>
        </p:spPr>
        <p:txBody>
          <a:bodyPr wrap="square" rtlCol="0">
            <a:spAutoFit/>
          </a:bodyPr>
          <a:lstStyle/>
          <a:p>
            <a:r>
              <a:rPr lang="en-US" sz="2800" dirty="0" smtClean="0"/>
              <a:t>A list of libraries in and near your town may display</a:t>
            </a:r>
          </a:p>
          <a:p>
            <a:endParaRPr lang="en-US" sz="2800" dirty="0" smtClean="0"/>
          </a:p>
          <a:p>
            <a:r>
              <a:rPr lang="en-US" sz="2800" dirty="0" smtClean="0"/>
              <a:t>Scroll or swipe until you see your library. Then tap on it.</a:t>
            </a:r>
          </a:p>
          <a:p>
            <a:r>
              <a:rPr lang="en-US" sz="2800" dirty="0" smtClean="0"/>
              <a:t> </a:t>
            </a:r>
          </a:p>
          <a:p>
            <a:r>
              <a:rPr lang="en-US" sz="2800" smtClean="0"/>
              <a:t>Ours </a:t>
            </a:r>
            <a:r>
              <a:rPr lang="en-US" sz="2800" dirty="0" smtClean="0"/>
              <a:t>was the only one on the list because it’s the only library in Norristown</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cxnSp>
        <p:nvCxnSpPr>
          <p:cNvPr id="5" name="Straight Arrow Connector 4"/>
          <p:cNvCxnSpPr/>
          <p:nvPr/>
        </p:nvCxnSpPr>
        <p:spPr>
          <a:xfrm>
            <a:off x="4397504" y="1143000"/>
            <a:ext cx="8382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pic>
        <p:nvPicPr>
          <p:cNvPr id="16386" name="Picture 2" descr="Z:\SOP\Electronic Resources Technician\Overdrive v3.2 powerpoint revisions\Overdrive on Android\resized\Screenshot_2014-09-17-17-47-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863" y="150813"/>
            <a:ext cx="3619500" cy="643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Z:\SOP\Electronic Resources Technician\Overdrive v3.2 powerpoint revisions\Overdrive on Android\resized\Screenshot_2014-09-17-17-47-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721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4919" y="1371600"/>
            <a:ext cx="2895600" cy="4832092"/>
          </a:xfrm>
          <a:prstGeom prst="rect">
            <a:avLst/>
          </a:prstGeom>
          <a:noFill/>
        </p:spPr>
        <p:txBody>
          <a:bodyPr wrap="square" rtlCol="0">
            <a:spAutoFit/>
          </a:bodyPr>
          <a:lstStyle/>
          <a:p>
            <a:r>
              <a:rPr lang="en-US" sz="2800" dirty="0" smtClean="0"/>
              <a:t>Tap on the star to add it to your library list. It will turn gold.</a:t>
            </a:r>
          </a:p>
          <a:p>
            <a:endParaRPr lang="en-US" sz="2800" dirty="0"/>
          </a:p>
          <a:p>
            <a:r>
              <a:rPr lang="en-US" sz="2800" dirty="0" smtClean="0"/>
              <a:t>This library will remain in your libraries list, so you won’t have to search for it again later.</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sp>
        <p:nvSpPr>
          <p:cNvPr id="7" name="TextBox 6"/>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cxnSp>
        <p:nvCxnSpPr>
          <p:cNvPr id="9" name="Straight Arrow Connector 8"/>
          <p:cNvCxnSpPr/>
          <p:nvPr/>
        </p:nvCxnSpPr>
        <p:spPr>
          <a:xfrm>
            <a:off x="4619456" y="2286000"/>
            <a:ext cx="55016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Z:\SOP\Electronic Resources Technician\Overdrive v3.2 powerpoint revisions\Overdrive on Android\resized\Screenshot_2014-09-17-17-47-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648" y="152401"/>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1227117"/>
            <a:ext cx="3276600" cy="4832092"/>
          </a:xfrm>
          <a:prstGeom prst="rect">
            <a:avLst/>
          </a:prstGeom>
          <a:noFill/>
        </p:spPr>
        <p:txBody>
          <a:bodyPr wrap="square" rtlCol="0">
            <a:spAutoFit/>
          </a:bodyPr>
          <a:lstStyle/>
          <a:p>
            <a:r>
              <a:rPr lang="en-US" sz="2800" dirty="0" smtClean="0"/>
              <a:t>You will see confirmation that your library has been added to your Get Books list.</a:t>
            </a:r>
          </a:p>
          <a:p>
            <a:endParaRPr lang="en-US" sz="2800" dirty="0"/>
          </a:p>
          <a:p>
            <a:r>
              <a:rPr lang="en-US" sz="2800" dirty="0" smtClean="0"/>
              <a:t>Then, tap the </a:t>
            </a:r>
            <a:r>
              <a:rPr lang="en-US" sz="2800" b="1" dirty="0" smtClean="0"/>
              <a:t>library name</a:t>
            </a:r>
            <a:r>
              <a:rPr lang="en-US" sz="2800" dirty="0" smtClean="0"/>
              <a:t> to be taken to the website that hosts the digital collection.</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cxnSp>
        <p:nvCxnSpPr>
          <p:cNvPr id="7" name="Straight Arrow Connector 6"/>
          <p:cNvCxnSpPr/>
          <p:nvPr/>
        </p:nvCxnSpPr>
        <p:spPr>
          <a:xfrm>
            <a:off x="4978843" y="20574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Z:\SOP\Electronic Resources Technician\Overdrive v3.2 powerpoint revisions\Overdrive on Android\resized\Screenshot_2014-09-17-17-47-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0694" y="1066800"/>
            <a:ext cx="3590306" cy="4401205"/>
          </a:xfrm>
          <a:prstGeom prst="rect">
            <a:avLst/>
          </a:prstGeom>
          <a:noFill/>
        </p:spPr>
        <p:txBody>
          <a:bodyPr wrap="square" rtlCol="0">
            <a:spAutoFit/>
          </a:bodyPr>
          <a:lstStyle/>
          <a:p>
            <a:r>
              <a:rPr lang="en-US" sz="2800" dirty="0" smtClean="0"/>
              <a:t>The </a:t>
            </a:r>
            <a:r>
              <a:rPr lang="en-US" sz="2800" b="1" dirty="0" smtClean="0"/>
              <a:t>website</a:t>
            </a:r>
            <a:r>
              <a:rPr lang="en-US" sz="2800" dirty="0" smtClean="0"/>
              <a:t> for the digital collection opens up in the OverDrive app.</a:t>
            </a:r>
          </a:p>
          <a:p>
            <a:endParaRPr lang="en-US" sz="2800" dirty="0" smtClean="0"/>
          </a:p>
          <a:p>
            <a:r>
              <a:rPr lang="en-US" sz="2800" dirty="0" smtClean="0"/>
              <a:t>Sign into the website before you start to search for eBooks.</a:t>
            </a:r>
          </a:p>
          <a:p>
            <a:endParaRPr lang="en-US" sz="2800" dirty="0"/>
          </a:p>
          <a:p>
            <a:r>
              <a:rPr lang="en-US" sz="2800" dirty="0" smtClean="0"/>
              <a:t>Tap on the </a:t>
            </a:r>
            <a:r>
              <a:rPr lang="en-US" sz="2800" b="1" dirty="0" smtClean="0"/>
              <a:t>Sign in</a:t>
            </a:r>
            <a:r>
              <a:rPr lang="en-US" sz="2800" dirty="0" smtClean="0"/>
              <a:t> link</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sp>
        <p:nvSpPr>
          <p:cNvPr id="7" name="TextBox 6"/>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9" name="Oval 8"/>
          <p:cNvSpPr/>
          <p:nvPr/>
        </p:nvSpPr>
        <p:spPr>
          <a:xfrm>
            <a:off x="7977188" y="1460205"/>
            <a:ext cx="823912" cy="533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619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Z:\SOP\Electronic Resources Technician\Overdrive v3.2 powerpoint revisions\Overdrive on Android\resized\Screenshot_2014-09-17-17-48-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5443"/>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6146" y="2438400"/>
            <a:ext cx="3590306" cy="2246769"/>
          </a:xfrm>
          <a:prstGeom prst="rect">
            <a:avLst/>
          </a:prstGeom>
          <a:noFill/>
        </p:spPr>
        <p:txBody>
          <a:bodyPr wrap="square" rtlCol="0">
            <a:spAutoFit/>
          </a:bodyPr>
          <a:lstStyle/>
          <a:p>
            <a:r>
              <a:rPr lang="en-US" sz="2800" dirty="0" smtClean="0"/>
              <a:t>In </a:t>
            </a:r>
            <a:r>
              <a:rPr lang="en-US" sz="2800" dirty="0"/>
              <a:t>the empty field, begin typing </a:t>
            </a:r>
            <a:r>
              <a:rPr lang="en-US" sz="2800" dirty="0" smtClean="0"/>
              <a:t>the </a:t>
            </a:r>
            <a:r>
              <a:rPr lang="en-US" sz="2800" dirty="0"/>
              <a:t>name of </a:t>
            </a:r>
            <a:r>
              <a:rPr lang="en-US" sz="2800" dirty="0" smtClean="0"/>
              <a:t>your </a:t>
            </a:r>
            <a:r>
              <a:rPr lang="en-US" sz="2800" dirty="0"/>
              <a:t>library, which </a:t>
            </a:r>
            <a:r>
              <a:rPr lang="en-US" sz="2800" dirty="0" smtClean="0"/>
              <a:t>in our case is  </a:t>
            </a:r>
            <a:r>
              <a:rPr lang="en-US" sz="2800" dirty="0"/>
              <a:t>Montgomery.</a:t>
            </a:r>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cxnSp>
        <p:nvCxnSpPr>
          <p:cNvPr id="7" name="Straight Arrow Connector 6"/>
          <p:cNvCxnSpPr/>
          <p:nvPr/>
        </p:nvCxnSpPr>
        <p:spPr>
          <a:xfrm>
            <a:off x="4617244" y="42672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Tree>
    <p:extLst>
      <p:ext uri="{BB962C8B-B14F-4D97-AF65-F5344CB8AC3E}">
        <p14:creationId xmlns:p14="http://schemas.microsoft.com/office/powerpoint/2010/main" val="1841126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SOP\Electronic Resources Technician\Overdrive v3.2 powerpoint revisions\Overdrive on Android\resized\Screenshot_2014-09-17-17-48-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659" y="153176"/>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2597547"/>
            <a:ext cx="3590306" cy="2246769"/>
          </a:xfrm>
          <a:prstGeom prst="rect">
            <a:avLst/>
          </a:prstGeom>
          <a:noFill/>
        </p:spPr>
        <p:txBody>
          <a:bodyPr wrap="square" rtlCol="0">
            <a:spAutoFit/>
          </a:bodyPr>
          <a:lstStyle/>
          <a:p>
            <a:r>
              <a:rPr lang="en-US" sz="2800" dirty="0" smtClean="0"/>
              <a:t>As soon as you begin typing, you should see a list of possible matches. Tap on your library name.</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cxnSp>
        <p:nvCxnSpPr>
          <p:cNvPr id="7" name="Straight Arrow Connector 6"/>
          <p:cNvCxnSpPr/>
          <p:nvPr/>
        </p:nvCxnSpPr>
        <p:spPr>
          <a:xfrm>
            <a:off x="4449725" y="25146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08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Z:\SOP\Electronic Resources Technician\Overdrive v3.2 powerpoint revisions\Overdrive on Android\resized\Screenshot_2014-09-17-17-48-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8982"/>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2597547"/>
            <a:ext cx="3590306" cy="2677656"/>
          </a:xfrm>
          <a:prstGeom prst="rect">
            <a:avLst/>
          </a:prstGeom>
          <a:noFill/>
        </p:spPr>
        <p:txBody>
          <a:bodyPr wrap="square" rtlCol="0">
            <a:spAutoFit/>
          </a:bodyPr>
          <a:lstStyle/>
          <a:p>
            <a:r>
              <a:rPr lang="en-US" sz="2800" dirty="0" smtClean="0"/>
              <a:t>A </a:t>
            </a:r>
            <a:r>
              <a:rPr lang="en-US" sz="2800" dirty="0"/>
              <a:t>new field will be </a:t>
            </a:r>
            <a:r>
              <a:rPr lang="en-US" sz="2800" dirty="0" smtClean="0"/>
              <a:t>displayed where you type </a:t>
            </a:r>
            <a:r>
              <a:rPr lang="en-US" sz="2800" dirty="0"/>
              <a:t>in your library card </a:t>
            </a:r>
            <a:r>
              <a:rPr lang="en-US" sz="2800" dirty="0" smtClean="0"/>
              <a:t>number.  After you type it in, tap the Sign In button.</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OverDrive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cxnSp>
        <p:nvCxnSpPr>
          <p:cNvPr id="7" name="Straight Arrow Connector 6"/>
          <p:cNvCxnSpPr/>
          <p:nvPr/>
        </p:nvCxnSpPr>
        <p:spPr>
          <a:xfrm>
            <a:off x="4851728" y="2606407"/>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358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SOP\Electronic Resources Technician\Overdrive v3.2 powerpoint revisions\Overdrive on Android\resized\Screenshot_2014-09-17-17-49-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3666"/>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580846"/>
            <a:ext cx="4572000" cy="6309420"/>
          </a:xfrm>
          <a:prstGeom prst="rect">
            <a:avLst/>
          </a:prstGeom>
          <a:noFill/>
        </p:spPr>
        <p:txBody>
          <a:bodyPr wrap="square" rtlCol="0">
            <a:spAutoFit/>
          </a:bodyPr>
          <a:lstStyle/>
          <a:p>
            <a:r>
              <a:rPr lang="en-US" sz="2800" dirty="0"/>
              <a:t>We are now back at the home </a:t>
            </a:r>
            <a:r>
              <a:rPr lang="en-US" sz="2800" dirty="0" smtClean="0"/>
              <a:t>page and ready to look for a book.</a:t>
            </a:r>
          </a:p>
          <a:p>
            <a:endParaRPr lang="en-US" sz="1200" dirty="0"/>
          </a:p>
          <a:p>
            <a:r>
              <a:rPr lang="en-US" sz="2800" dirty="0" smtClean="0"/>
              <a:t>Our strategy right now is going to be to look for a </a:t>
            </a:r>
            <a:r>
              <a:rPr lang="en-US" sz="2800" dirty="0"/>
              <a:t>book in the EPUB</a:t>
            </a:r>
            <a:r>
              <a:rPr lang="en-US" sz="2800" dirty="0" smtClean="0"/>
              <a:t> format (because </a:t>
            </a:r>
            <a:r>
              <a:rPr lang="en-US" sz="2800" dirty="0"/>
              <a:t>that format is readable in our </a:t>
            </a:r>
            <a:r>
              <a:rPr lang="en-US" sz="2800" dirty="0" smtClean="0"/>
              <a:t>OverDrive app) </a:t>
            </a:r>
            <a:r>
              <a:rPr lang="en-US" sz="2800" dirty="0"/>
              <a:t>by </a:t>
            </a:r>
            <a:r>
              <a:rPr lang="en-US" sz="2800" dirty="0" smtClean="0"/>
              <a:t>a certain author. </a:t>
            </a:r>
          </a:p>
          <a:p>
            <a:endParaRPr lang="en-US" sz="2800" dirty="0"/>
          </a:p>
          <a:p>
            <a:r>
              <a:rPr lang="en-US" sz="2800" dirty="0" smtClean="0"/>
              <a:t>Tap </a:t>
            </a:r>
            <a:r>
              <a:rPr lang="en-US" sz="2800" dirty="0"/>
              <a:t>on the </a:t>
            </a:r>
            <a:r>
              <a:rPr lang="en-US" sz="2800" b="1" dirty="0"/>
              <a:t>magnifying glass </a:t>
            </a:r>
            <a:r>
              <a:rPr lang="en-US" sz="2800" dirty="0"/>
              <a:t>on the webpage to bring up the search field</a:t>
            </a:r>
          </a:p>
          <a:p>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5" name="Oval 4"/>
          <p:cNvSpPr/>
          <p:nvPr/>
        </p:nvSpPr>
        <p:spPr>
          <a:xfrm>
            <a:off x="7981996" y="3019204"/>
            <a:ext cx="552404" cy="50090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Z:\SOP\Electronic Resources Technician\Overdrive v3.2 powerpoint revisions\Overdrive on Android\resized\Screenshot_2014-09-17-17-49-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1"/>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2025" y="1066800"/>
            <a:ext cx="4092750" cy="5262979"/>
          </a:xfrm>
          <a:prstGeom prst="rect">
            <a:avLst/>
          </a:prstGeom>
          <a:noFill/>
        </p:spPr>
        <p:txBody>
          <a:bodyPr wrap="square" rtlCol="0">
            <a:spAutoFit/>
          </a:bodyPr>
          <a:lstStyle/>
          <a:p>
            <a:r>
              <a:rPr lang="en-US" sz="2800" dirty="0" smtClean="0"/>
              <a:t>In order to conduct a search using parameters we need to use the </a:t>
            </a:r>
            <a:r>
              <a:rPr lang="en-US" sz="2800" b="1" dirty="0" smtClean="0"/>
              <a:t>Advanced Search</a:t>
            </a:r>
            <a:r>
              <a:rPr lang="en-US" sz="2800" dirty="0" smtClean="0"/>
              <a:t> function. We are going to try to find a book by Stephen King that is available for immediate download in </a:t>
            </a:r>
            <a:r>
              <a:rPr lang="en-US" sz="2800" dirty="0"/>
              <a:t>EPUB </a:t>
            </a:r>
            <a:r>
              <a:rPr lang="en-US" sz="2800" dirty="0" smtClean="0"/>
              <a:t>format.</a:t>
            </a:r>
          </a:p>
          <a:p>
            <a:endParaRPr lang="en-US" sz="2800" dirty="0"/>
          </a:p>
          <a:p>
            <a:r>
              <a:rPr lang="en-US" sz="2800" dirty="0" smtClean="0"/>
              <a:t>Tap on </a:t>
            </a:r>
            <a:r>
              <a:rPr lang="en-US" sz="2800" b="1" dirty="0"/>
              <a:t>Advanced </a:t>
            </a:r>
            <a:r>
              <a:rPr lang="en-US" sz="2800" b="1" dirty="0" smtClean="0"/>
              <a:t>Search.</a:t>
            </a:r>
            <a:endParaRPr lang="en-US" sz="2800" dirty="0" smtClean="0"/>
          </a:p>
          <a:p>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a:off x="4648200" y="40386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8001000" cy="523220"/>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a:solidFill>
                  <a:schemeClr val="bg1"/>
                </a:solidFill>
              </a:rPr>
              <a:t>Overview of Basic </a:t>
            </a:r>
            <a:r>
              <a:rPr lang="en-US" sz="2800" dirty="0" smtClean="0">
                <a:solidFill>
                  <a:schemeClr val="bg1"/>
                </a:solidFill>
              </a:rPr>
              <a:t>Steps</a:t>
            </a:r>
            <a:endParaRPr lang="en-US" sz="2800" dirty="0">
              <a:solidFill>
                <a:schemeClr val="bg1"/>
              </a:solidFill>
            </a:endParaRPr>
          </a:p>
        </p:txBody>
      </p:sp>
      <p:sp>
        <p:nvSpPr>
          <p:cNvPr id="5" name="TextBox 4"/>
          <p:cNvSpPr txBox="1"/>
          <p:nvPr/>
        </p:nvSpPr>
        <p:spPr>
          <a:xfrm>
            <a:off x="977736" y="1371600"/>
            <a:ext cx="7543800" cy="4770537"/>
          </a:xfrm>
          <a:prstGeom prst="rect">
            <a:avLst/>
          </a:prstGeom>
          <a:noFill/>
        </p:spPr>
        <p:txBody>
          <a:bodyPr wrap="square" rtlCol="0">
            <a:spAutoFit/>
          </a:bodyPr>
          <a:lstStyle/>
          <a:p>
            <a:pPr algn="ctr"/>
            <a:endParaRPr lang="en-US" sz="2400" i="1" dirty="0">
              <a:solidFill>
                <a:prstClr val="black"/>
              </a:solidFill>
            </a:endParaRPr>
          </a:p>
          <a:p>
            <a:pPr marL="457200" indent="-457200">
              <a:buFont typeface="+mj-lt"/>
              <a:buAutoNum type="arabicPeriod"/>
            </a:pPr>
            <a:r>
              <a:rPr lang="en-US" sz="2800" dirty="0" smtClean="0">
                <a:solidFill>
                  <a:prstClr val="black"/>
                </a:solidFill>
              </a:rPr>
              <a:t>Download the OverDrive App to your phone.</a:t>
            </a:r>
            <a:endParaRPr lang="en-US" sz="2800" dirty="0">
              <a:solidFill>
                <a:prstClr val="black"/>
              </a:solidFill>
            </a:endParaRPr>
          </a:p>
          <a:p>
            <a:pPr marL="457200" indent="-457200">
              <a:buFont typeface="+mj-lt"/>
              <a:buAutoNum type="arabicPeriod"/>
            </a:pPr>
            <a:endParaRPr lang="en-US" sz="2800" dirty="0">
              <a:solidFill>
                <a:prstClr val="black"/>
              </a:solidFill>
            </a:endParaRPr>
          </a:p>
          <a:p>
            <a:pPr marL="457200" indent="-457200">
              <a:buFont typeface="+mj-lt"/>
              <a:buAutoNum type="arabicPeriod"/>
            </a:pPr>
            <a:r>
              <a:rPr lang="en-US" sz="2800" dirty="0" smtClean="0">
                <a:solidFill>
                  <a:prstClr val="black"/>
                </a:solidFill>
              </a:rPr>
              <a:t>Sign up for an OverDrive account</a:t>
            </a:r>
            <a:endParaRPr lang="en-US" sz="2800" dirty="0">
              <a:solidFill>
                <a:prstClr val="black"/>
              </a:solidFill>
            </a:endParaRPr>
          </a:p>
          <a:p>
            <a:pPr marL="457200" indent="-457200">
              <a:buFont typeface="+mj-lt"/>
              <a:buAutoNum type="arabicPeriod"/>
            </a:pPr>
            <a:endParaRPr lang="en-US" sz="2800" dirty="0">
              <a:solidFill>
                <a:prstClr val="black"/>
              </a:solidFill>
            </a:endParaRPr>
          </a:p>
          <a:p>
            <a:pPr marL="457200" indent="-457200">
              <a:buFont typeface="+mj-lt"/>
              <a:buAutoNum type="arabicPeriod"/>
            </a:pPr>
            <a:r>
              <a:rPr lang="en-US" sz="2800" dirty="0" smtClean="0">
                <a:solidFill>
                  <a:prstClr val="black"/>
                </a:solidFill>
              </a:rPr>
              <a:t>Use the OverDrive app to search library digital collection and check out a book</a:t>
            </a:r>
          </a:p>
          <a:p>
            <a:pPr marL="457200" indent="-457200">
              <a:buFont typeface="+mj-lt"/>
              <a:buAutoNum type="arabicPeriod"/>
            </a:pPr>
            <a:endParaRPr lang="en-US" sz="2800" dirty="0" smtClean="0">
              <a:solidFill>
                <a:prstClr val="black"/>
              </a:solidFill>
            </a:endParaRPr>
          </a:p>
          <a:p>
            <a:pPr marL="457200" indent="-457200">
              <a:buFont typeface="+mj-lt"/>
              <a:buAutoNum type="arabicPeriod"/>
            </a:pPr>
            <a:r>
              <a:rPr lang="en-US" sz="2800" dirty="0" smtClean="0">
                <a:solidFill>
                  <a:prstClr val="black"/>
                </a:solidFill>
              </a:rPr>
              <a:t>Use OverDrive to read and manage your eBooks</a:t>
            </a:r>
          </a:p>
          <a:p>
            <a:pPr marL="457200" indent="-457200">
              <a:buFont typeface="+mj-lt"/>
              <a:buAutoNum type="arabicPeriod"/>
            </a:pPr>
            <a:endParaRPr lang="en-US" sz="2800" dirty="0">
              <a:solidFill>
                <a:prstClr val="black"/>
              </a:solidFill>
            </a:endParaRPr>
          </a:p>
        </p:txBody>
      </p:sp>
      <p:sp>
        <p:nvSpPr>
          <p:cNvPr id="6" name="Slide Number Placeholder 5"/>
          <p:cNvSpPr>
            <a:spLocks noGrp="1"/>
          </p:cNvSpPr>
          <p:nvPr>
            <p:ph type="sldNum" sz="quarter" idx="12"/>
          </p:nvPr>
        </p:nvSpPr>
        <p:spPr/>
        <p:txBody>
          <a:bodyPr/>
          <a:lstStyle/>
          <a:p>
            <a:fld id="{682DB454-FBD6-4DD7-8956-696EFA8BCCE1}" type="slidenum">
              <a:rPr lang="en-US" smtClean="0">
                <a:solidFill>
                  <a:prstClr val="black">
                    <a:lumMod val="65000"/>
                    <a:lumOff val="35000"/>
                  </a:prstClr>
                </a:solidFill>
              </a:rPr>
              <a:pPr/>
              <a:t>3</a:t>
            </a:fld>
            <a:endParaRPr lang="en-US" dirty="0">
              <a:solidFill>
                <a:prstClr val="black">
                  <a:lumMod val="65000"/>
                  <a:lumOff val="35000"/>
                </a:prstClr>
              </a:solidFill>
            </a:endParaRPr>
          </a:p>
        </p:txBody>
      </p:sp>
    </p:spTree>
    <p:extLst>
      <p:ext uri="{BB962C8B-B14F-4D97-AF65-F5344CB8AC3E}">
        <p14:creationId xmlns:p14="http://schemas.microsoft.com/office/powerpoint/2010/main" val="391742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Z:\SOP\Electronic Resources Technician\Overdrive v3.2 powerpoint revisions\Overdrive on Android\resized\Screenshot_2014-09-17-17-50-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236538"/>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6087" y="1676400"/>
            <a:ext cx="3429000" cy="3108543"/>
          </a:xfrm>
          <a:prstGeom prst="rect">
            <a:avLst/>
          </a:prstGeom>
          <a:noFill/>
        </p:spPr>
        <p:txBody>
          <a:bodyPr wrap="square" rtlCol="0">
            <a:spAutoFit/>
          </a:bodyPr>
          <a:lstStyle/>
          <a:p>
            <a:r>
              <a:rPr lang="en-US" sz="2800" dirty="0" smtClean="0"/>
              <a:t>In the advanced search form, type “Stephen King” in the Author/Creator field.</a:t>
            </a:r>
          </a:p>
          <a:p>
            <a:endParaRPr lang="en-US" sz="2800" dirty="0"/>
          </a:p>
          <a:p>
            <a:r>
              <a:rPr lang="en-US" sz="2800" dirty="0" smtClean="0"/>
              <a:t>Then tap on the </a:t>
            </a:r>
            <a:r>
              <a:rPr lang="en-US" sz="2800" b="1" dirty="0" smtClean="0"/>
              <a:t>All Formats </a:t>
            </a:r>
            <a:r>
              <a:rPr lang="en-US" sz="2800" dirty="0" smtClean="0"/>
              <a:t>menu</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a:off x="4409658" y="3184841"/>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95292" y="54102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721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Z:\SOP\Electronic Resources Technician\Overdrive v3.2 powerpoint revisions\Overdrive on Android\resized\Screenshot_2014-09-17-17-50-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3900" y="1311057"/>
            <a:ext cx="3429000" cy="5262979"/>
          </a:xfrm>
          <a:prstGeom prst="rect">
            <a:avLst/>
          </a:prstGeom>
          <a:noFill/>
        </p:spPr>
        <p:txBody>
          <a:bodyPr wrap="square" rtlCol="0">
            <a:spAutoFit/>
          </a:bodyPr>
          <a:lstStyle/>
          <a:p>
            <a:r>
              <a:rPr lang="en-US" sz="2800" dirty="0" smtClean="0"/>
              <a:t>Most of the eBooks in the collection are in the </a:t>
            </a:r>
            <a:r>
              <a:rPr lang="en-US" sz="2800" dirty="0"/>
              <a:t>EPUB </a:t>
            </a:r>
            <a:r>
              <a:rPr lang="en-US" sz="2800" dirty="0" smtClean="0"/>
              <a:t>format, and the OverDrive app is ideal for reading EPUBs. </a:t>
            </a:r>
          </a:p>
          <a:p>
            <a:endParaRPr lang="en-US" sz="2800" dirty="0"/>
          </a:p>
          <a:p>
            <a:r>
              <a:rPr lang="en-US" sz="2800" dirty="0" smtClean="0"/>
              <a:t>Therefore, we’re going to limit our search to the </a:t>
            </a:r>
            <a:r>
              <a:rPr lang="en-US" sz="2800" dirty="0"/>
              <a:t>EPUB </a:t>
            </a:r>
            <a:r>
              <a:rPr lang="en-US" sz="2800" dirty="0" smtClean="0"/>
              <a:t>format. Tap on </a:t>
            </a:r>
            <a:r>
              <a:rPr lang="en-US" sz="2800" b="1" dirty="0" smtClean="0"/>
              <a:t>EPUB eBook</a:t>
            </a:r>
            <a:r>
              <a:rPr lang="en-US" sz="2800" dirty="0" smtClean="0"/>
              <a:t>.</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a:off x="4715845" y="3827721"/>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54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Z:\SOP\Electronic Resources Technician\Overdrive v3.2 powerpoint revisions\Overdrive on Android\resized\Screenshot_2014-09-17-17-51-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676" y="247648"/>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8274" y="2343714"/>
            <a:ext cx="3429000" cy="2246769"/>
          </a:xfrm>
          <a:prstGeom prst="rect">
            <a:avLst/>
          </a:prstGeom>
          <a:noFill/>
        </p:spPr>
        <p:txBody>
          <a:bodyPr wrap="square" rtlCol="0">
            <a:spAutoFit/>
          </a:bodyPr>
          <a:lstStyle/>
          <a:p>
            <a:r>
              <a:rPr lang="en-US" sz="2800" dirty="0" smtClean="0"/>
              <a:t>Next, tap into the checkbox next to </a:t>
            </a:r>
            <a:r>
              <a:rPr lang="en-US" sz="2800" b="1" dirty="0" smtClean="0"/>
              <a:t>Show only titles with copies available</a:t>
            </a:r>
            <a:r>
              <a:rPr lang="en-US" sz="2800" dirty="0" smtClean="0"/>
              <a:t>, and then tap </a:t>
            </a:r>
            <a:r>
              <a:rPr lang="en-US" sz="2800" b="1" dirty="0" smtClean="0"/>
              <a:t>Search</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a:off x="4491034" y="4104167"/>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1034" y="44958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526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Z:\SOP\Electronic Resources Technician\Overdrive v3.2 powerpoint revisions\Overdrive on Android\resized\Screenshot_2014-09-17-17-52-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344" y="162258"/>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3900" y="1600200"/>
            <a:ext cx="3429000" cy="4401205"/>
          </a:xfrm>
          <a:prstGeom prst="rect">
            <a:avLst/>
          </a:prstGeom>
          <a:noFill/>
        </p:spPr>
        <p:txBody>
          <a:bodyPr wrap="square" rtlCol="0">
            <a:spAutoFit/>
          </a:bodyPr>
          <a:lstStyle/>
          <a:p>
            <a:r>
              <a:rPr lang="en-US" sz="2800" dirty="0" smtClean="0"/>
              <a:t>The Search results can be viewed in two different ways.</a:t>
            </a:r>
          </a:p>
          <a:p>
            <a:endParaRPr lang="en-US" sz="2800" dirty="0"/>
          </a:p>
          <a:p>
            <a:pPr lvl="0"/>
            <a:r>
              <a:rPr lang="en-US" sz="2800" dirty="0" smtClean="0"/>
              <a:t>The </a:t>
            </a:r>
            <a:r>
              <a:rPr lang="en-US" sz="2800" b="1" dirty="0" smtClean="0"/>
              <a:t>Cover</a:t>
            </a:r>
            <a:r>
              <a:rPr lang="en-US" sz="2800" dirty="0" smtClean="0"/>
              <a:t> view shows </a:t>
            </a:r>
            <a:r>
              <a:rPr lang="en-US" sz="2800" dirty="0"/>
              <a:t>only the Covers of books along with their title and </a:t>
            </a:r>
            <a:r>
              <a:rPr lang="en-US" sz="2800" dirty="0" smtClean="0"/>
              <a:t>author. </a:t>
            </a:r>
          </a:p>
          <a:p>
            <a:endParaRPr lang="en-US" sz="2800" dirty="0"/>
          </a:p>
          <a:p>
            <a:r>
              <a:rPr lang="en-US" sz="2800" dirty="0" smtClean="0"/>
              <a:t> </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11" name="Oval 10"/>
          <p:cNvSpPr/>
          <p:nvPr/>
        </p:nvSpPr>
        <p:spPr>
          <a:xfrm>
            <a:off x="5288000" y="3200400"/>
            <a:ext cx="652056" cy="60040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584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Z:\SOP\Electronic Resources Technician\Overdrive v3.2 powerpoint revisions\Overdrive on Android\resized\Screenshot_2014-09-17-17-5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829"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391" y="1143000"/>
            <a:ext cx="4477957" cy="4832092"/>
          </a:xfrm>
          <a:prstGeom prst="rect">
            <a:avLst/>
          </a:prstGeom>
          <a:noFill/>
        </p:spPr>
        <p:txBody>
          <a:bodyPr wrap="square" rtlCol="0">
            <a:spAutoFit/>
          </a:bodyPr>
          <a:lstStyle/>
          <a:p>
            <a:pPr lvl="0"/>
            <a:r>
              <a:rPr lang="en-US" sz="2800" dirty="0" smtClean="0"/>
              <a:t>The </a:t>
            </a:r>
            <a:r>
              <a:rPr lang="en-US" sz="2800" b="1" dirty="0"/>
              <a:t>List</a:t>
            </a:r>
            <a:r>
              <a:rPr lang="en-US" sz="2800" dirty="0"/>
              <a:t> view gives you slightly </a:t>
            </a:r>
            <a:r>
              <a:rPr lang="en-US" sz="2800" dirty="0" smtClean="0"/>
              <a:t>different </a:t>
            </a:r>
            <a:r>
              <a:rPr lang="en-US" sz="2800" dirty="0"/>
              <a:t>information </a:t>
            </a:r>
            <a:r>
              <a:rPr lang="en-US" sz="2800" dirty="0" smtClean="0"/>
              <a:t>and includes a </a:t>
            </a:r>
            <a:r>
              <a:rPr lang="en-US" sz="2800" b="1" dirty="0" smtClean="0"/>
              <a:t>Borrow</a:t>
            </a:r>
            <a:r>
              <a:rPr lang="en-US" sz="2800" dirty="0" smtClean="0"/>
              <a:t> button.</a:t>
            </a:r>
          </a:p>
          <a:p>
            <a:pPr lvl="0"/>
            <a:endParaRPr lang="en-US" sz="2800" dirty="0"/>
          </a:p>
          <a:p>
            <a:pPr lvl="0"/>
            <a:r>
              <a:rPr lang="en-US" sz="2800" dirty="0" smtClean="0"/>
              <a:t>However, if you use the Borrow button, </a:t>
            </a:r>
            <a:r>
              <a:rPr lang="en-US" sz="2800" u="sng" dirty="0" smtClean="0"/>
              <a:t>you won’t be able to choose a lending period</a:t>
            </a:r>
            <a:r>
              <a:rPr lang="en-US" sz="2800" dirty="0" smtClean="0"/>
              <a:t>. In order to choose a lending period you need to tap on the book cover.</a:t>
            </a:r>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5" name="Oval 4"/>
          <p:cNvSpPr/>
          <p:nvPr/>
        </p:nvSpPr>
        <p:spPr>
          <a:xfrm>
            <a:off x="5791200" y="1676400"/>
            <a:ext cx="609600" cy="57593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735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798" y="1143000"/>
            <a:ext cx="3836225" cy="3970318"/>
          </a:xfrm>
          <a:prstGeom prst="rect">
            <a:avLst/>
          </a:prstGeom>
          <a:noFill/>
        </p:spPr>
        <p:txBody>
          <a:bodyPr wrap="square" rtlCol="0">
            <a:spAutoFit/>
          </a:bodyPr>
          <a:lstStyle/>
          <a:p>
            <a:endParaRPr lang="en-US" sz="2800" dirty="0"/>
          </a:p>
          <a:p>
            <a:r>
              <a:rPr lang="en-US" sz="2800" dirty="0" smtClean="0"/>
              <a:t>Back in the Cover view, we are scrolling through the results list and we decide </a:t>
            </a:r>
            <a:r>
              <a:rPr lang="en-US" sz="2800" dirty="0"/>
              <a:t>to borrow </a:t>
            </a:r>
            <a:r>
              <a:rPr lang="en-US" sz="2800" i="1" dirty="0" smtClean="0"/>
              <a:t>Blockade Billy</a:t>
            </a:r>
            <a:r>
              <a:rPr lang="en-US" sz="2800" dirty="0" smtClean="0"/>
              <a:t>.</a:t>
            </a:r>
          </a:p>
          <a:p>
            <a:endParaRPr lang="en-US" sz="2800" dirty="0"/>
          </a:p>
          <a:p>
            <a:r>
              <a:rPr lang="en-US" sz="2800" dirty="0" smtClean="0"/>
              <a:t>Tap </a:t>
            </a:r>
            <a:r>
              <a:rPr lang="en-US" sz="2800" dirty="0"/>
              <a:t>on the </a:t>
            </a:r>
            <a:r>
              <a:rPr lang="en-US" sz="2800" dirty="0" smtClean="0"/>
              <a:t>cover </a:t>
            </a:r>
            <a:r>
              <a:rPr lang="en-US" sz="2800" dirty="0"/>
              <a:t>of the </a:t>
            </a:r>
            <a:r>
              <a:rPr lang="en-US" sz="2800" dirty="0" smtClean="0"/>
              <a:t>book.</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pic>
        <p:nvPicPr>
          <p:cNvPr id="30722" name="Picture 2" descr="Z:\SOP\Electronic Resources Technician\Overdrive v3.2 powerpoint revisions\Overdrive on Android\resized\Screenshot_2014-09-17-17-54-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83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Z:\SOP\Electronic Resources Technician\Overdrive v3.2 powerpoint revisions\Overdrive on Android\resized\Screenshot_2014-09-17-17-54-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4341"/>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798" y="1143000"/>
            <a:ext cx="3836225" cy="4832092"/>
          </a:xfrm>
          <a:prstGeom prst="rect">
            <a:avLst/>
          </a:prstGeom>
          <a:noFill/>
        </p:spPr>
        <p:txBody>
          <a:bodyPr wrap="square" rtlCol="0">
            <a:spAutoFit/>
          </a:bodyPr>
          <a:lstStyle/>
          <a:p>
            <a:endParaRPr lang="en-US" sz="2800" dirty="0"/>
          </a:p>
          <a:p>
            <a:r>
              <a:rPr lang="en-US" sz="2800" dirty="0" smtClean="0"/>
              <a:t>After you tap the cover, there are some quick options you can perform on the book.  We want to see the page with all of the information pertaining to the book, so tap on the “more” button</a:t>
            </a:r>
            <a:endParaRPr lang="en-US" sz="2800" dirty="0"/>
          </a:p>
          <a:p>
            <a:pPr lvl="0"/>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9" name="Oval 8"/>
          <p:cNvSpPr/>
          <p:nvPr/>
        </p:nvSpPr>
        <p:spPr>
          <a:xfrm>
            <a:off x="6172200" y="3733800"/>
            <a:ext cx="609600" cy="57593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01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Z:\SOP\Electronic Resources Technician\Overdrive v3.2 powerpoint revisions\Overdrive on Android\resized\Screenshot_2014-09-17-17-55-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6695"/>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268" y="610136"/>
            <a:ext cx="4495800" cy="6247864"/>
          </a:xfrm>
          <a:prstGeom prst="rect">
            <a:avLst/>
          </a:prstGeom>
          <a:noFill/>
        </p:spPr>
        <p:txBody>
          <a:bodyPr wrap="square" rtlCol="0">
            <a:spAutoFit/>
          </a:bodyPr>
          <a:lstStyle/>
          <a:p>
            <a:r>
              <a:rPr lang="en-US" sz="2800" dirty="0" smtClean="0"/>
              <a:t>Note the </a:t>
            </a:r>
            <a:r>
              <a:rPr lang="en-US" sz="2800" b="1" dirty="0" smtClean="0"/>
              <a:t>Borrow</a:t>
            </a:r>
            <a:r>
              <a:rPr lang="en-US" sz="2800" dirty="0" smtClean="0"/>
              <a:t> button and the message underneath that says the title can be borrowed for 14 days.</a:t>
            </a:r>
          </a:p>
          <a:p>
            <a:endParaRPr lang="en-US" dirty="0"/>
          </a:p>
          <a:p>
            <a:r>
              <a:rPr lang="en-US" sz="2800" dirty="0" smtClean="0"/>
              <a:t>This loan period draws from a setting in your account that applies to all digital loans. </a:t>
            </a:r>
          </a:p>
          <a:p>
            <a:endParaRPr lang="en-US" dirty="0"/>
          </a:p>
          <a:p>
            <a:r>
              <a:rPr lang="en-US" sz="2800" dirty="0" smtClean="0"/>
              <a:t>The following screens show how to change this setting if you want the book for less or more time. We’ll start by tapping on “Change your lending period”</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7696200" y="4495800"/>
            <a:ext cx="900108"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367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Z:\SOP\Electronic Resources Technician\Overdrive v3.2 powerpoint revisions\Overdrive on Android\resized\Screenshot_2014-09-17-17-56-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097" y="247648"/>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7460" y="990600"/>
            <a:ext cx="4495800" cy="5693866"/>
          </a:xfrm>
          <a:prstGeom prst="rect">
            <a:avLst/>
          </a:prstGeom>
          <a:noFill/>
        </p:spPr>
        <p:txBody>
          <a:bodyPr wrap="square" rtlCol="0">
            <a:spAutoFit/>
          </a:bodyPr>
          <a:lstStyle/>
          <a:p>
            <a:pPr lvl="0"/>
            <a:r>
              <a:rPr lang="en-US" sz="2800" dirty="0" smtClean="0"/>
              <a:t>This screen is the </a:t>
            </a:r>
            <a:r>
              <a:rPr lang="en-US" sz="2800" dirty="0"/>
              <a:t>account settings.  Tap on the desired lending period for your eBooks</a:t>
            </a:r>
            <a:r>
              <a:rPr lang="en-US" sz="2800" dirty="0" smtClean="0"/>
              <a:t>. We going to change ours to 21 days.</a:t>
            </a:r>
          </a:p>
          <a:p>
            <a:pPr lvl="0"/>
            <a:endParaRPr lang="en-US" sz="2800" b="1" dirty="0"/>
          </a:p>
          <a:p>
            <a:pPr lvl="0"/>
            <a:r>
              <a:rPr lang="en-US" sz="2800" dirty="0" smtClean="0"/>
              <a:t>Now tap the back button ONCE.  Make sure to wait until the page loads.  Tapping the back button twice exits the app, and you may have to start over again to get your book.</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7" name="Oval 6"/>
          <p:cNvSpPr/>
          <p:nvPr/>
        </p:nvSpPr>
        <p:spPr>
          <a:xfrm>
            <a:off x="7641704" y="533400"/>
            <a:ext cx="533400" cy="457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7370616" y="4639340"/>
            <a:ext cx="792952"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483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Z:\SOP\Electronic Resources Technician\Overdrive v3.2 powerpoint revisions\Overdrive on Android\resized\Screenshot_2014-09-17-17-57-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26" y="253006"/>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7299" y="948690"/>
            <a:ext cx="4495800" cy="5047536"/>
          </a:xfrm>
          <a:prstGeom prst="rect">
            <a:avLst/>
          </a:prstGeom>
          <a:noFill/>
        </p:spPr>
        <p:txBody>
          <a:bodyPr wrap="square" rtlCol="0">
            <a:spAutoFit/>
          </a:bodyPr>
          <a:lstStyle/>
          <a:p>
            <a:pPr lvl="0"/>
            <a:r>
              <a:rPr lang="en-US" sz="2800" dirty="0" smtClean="0"/>
              <a:t>Back at the book, notice how the loan period has changed.</a:t>
            </a:r>
          </a:p>
          <a:p>
            <a:pPr lvl="0"/>
            <a:endParaRPr lang="en-US" sz="1400" dirty="0"/>
          </a:p>
          <a:p>
            <a:r>
              <a:rPr lang="en-US" sz="2800" dirty="0"/>
              <a:t>Be aware that the lending period will now </a:t>
            </a:r>
            <a:r>
              <a:rPr lang="en-US" sz="2800" dirty="0" smtClean="0"/>
              <a:t>be 21 days  for </a:t>
            </a:r>
            <a:r>
              <a:rPr lang="en-US" sz="2800" dirty="0"/>
              <a:t>every future book </a:t>
            </a:r>
            <a:r>
              <a:rPr lang="en-US" sz="2800" dirty="0" smtClean="0"/>
              <a:t>we </a:t>
            </a:r>
            <a:r>
              <a:rPr lang="en-US" sz="2800" dirty="0"/>
              <a:t>borrow until </a:t>
            </a:r>
            <a:r>
              <a:rPr lang="en-US" sz="2800" dirty="0" smtClean="0"/>
              <a:t>we </a:t>
            </a:r>
            <a:r>
              <a:rPr lang="en-US" sz="2800" dirty="0"/>
              <a:t>change the lending period again in </a:t>
            </a:r>
            <a:r>
              <a:rPr lang="en-US" sz="2800" dirty="0" smtClean="0"/>
              <a:t>our </a:t>
            </a:r>
            <a:r>
              <a:rPr lang="en-US" sz="2800" dirty="0"/>
              <a:t>account </a:t>
            </a:r>
            <a:r>
              <a:rPr lang="en-US" sz="2800" dirty="0" smtClean="0"/>
              <a:t>settings.</a:t>
            </a:r>
          </a:p>
          <a:p>
            <a:endParaRPr lang="en-US" sz="2800" dirty="0"/>
          </a:p>
          <a:p>
            <a:r>
              <a:rPr lang="en-US" sz="2800" dirty="0" smtClean="0"/>
              <a:t>Now </a:t>
            </a:r>
            <a:r>
              <a:rPr lang="en-US" sz="2800" dirty="0"/>
              <a:t>tap the </a:t>
            </a:r>
            <a:r>
              <a:rPr lang="en-US" sz="2800" b="1" dirty="0" smtClean="0"/>
              <a:t>Borrow</a:t>
            </a:r>
            <a:r>
              <a:rPr lang="en-US" sz="2800" dirty="0" smtClean="0"/>
              <a:t> button</a:t>
            </a:r>
            <a:endParaRPr lang="en-US" sz="2800" dirty="0"/>
          </a:p>
          <a:p>
            <a:pPr lvl="0"/>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8458200" y="4495800"/>
            <a:ext cx="5334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35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609600"/>
            <a:ext cx="4267200" cy="6494085"/>
          </a:xfrm>
          <a:prstGeom prst="rect">
            <a:avLst/>
          </a:prstGeom>
          <a:noFill/>
        </p:spPr>
        <p:txBody>
          <a:bodyPr wrap="square" rtlCol="0">
            <a:spAutoFit/>
          </a:bodyPr>
          <a:lstStyle/>
          <a:p>
            <a:pPr>
              <a:buFont typeface="Arial" pitchFamily="34" charset="0"/>
              <a:buChar char="•"/>
            </a:pPr>
            <a:endParaRPr lang="en-US" dirty="0">
              <a:solidFill>
                <a:prstClr val="black"/>
              </a:solidFill>
            </a:endParaRPr>
          </a:p>
          <a:p>
            <a:r>
              <a:rPr lang="en-US" sz="2000" i="1" dirty="0">
                <a:solidFill>
                  <a:prstClr val="black"/>
                </a:solidFill>
              </a:rPr>
              <a:t>You will need:</a:t>
            </a:r>
          </a:p>
          <a:p>
            <a:pPr>
              <a:buFont typeface="Arial" pitchFamily="34" charset="0"/>
              <a:buChar char="•"/>
            </a:pPr>
            <a:r>
              <a:rPr lang="en-US" sz="2400" dirty="0" smtClean="0">
                <a:solidFill>
                  <a:prstClr val="black"/>
                </a:solidFill>
              </a:rPr>
              <a:t>A </a:t>
            </a:r>
            <a:r>
              <a:rPr lang="en-US" sz="2400" dirty="0">
                <a:solidFill>
                  <a:prstClr val="black"/>
                </a:solidFill>
              </a:rPr>
              <a:t>library card based on a residency in Montgomery County</a:t>
            </a:r>
          </a:p>
          <a:p>
            <a:endParaRPr lang="en-US" sz="2400" dirty="0">
              <a:solidFill>
                <a:prstClr val="black"/>
              </a:solidFill>
            </a:endParaRPr>
          </a:p>
          <a:p>
            <a:pPr>
              <a:buFont typeface="Arial" pitchFamily="34" charset="0"/>
              <a:buChar char="•"/>
            </a:pPr>
            <a:r>
              <a:rPr lang="en-US" sz="2400" dirty="0" smtClean="0">
                <a:solidFill>
                  <a:prstClr val="black"/>
                </a:solidFill>
              </a:rPr>
              <a:t>Access </a:t>
            </a:r>
            <a:r>
              <a:rPr lang="en-US" sz="2400" dirty="0">
                <a:solidFill>
                  <a:prstClr val="black"/>
                </a:solidFill>
              </a:rPr>
              <a:t>to the </a:t>
            </a:r>
            <a:r>
              <a:rPr lang="en-US" sz="2400" dirty="0" smtClean="0">
                <a:solidFill>
                  <a:prstClr val="black"/>
                </a:solidFill>
              </a:rPr>
              <a:t>Internet </a:t>
            </a:r>
            <a:r>
              <a:rPr lang="en-US" sz="2400" dirty="0" smtClean="0"/>
              <a:t>either through your providers data network, or through a Wi-Fi access point</a:t>
            </a:r>
            <a:endParaRPr lang="en-US" sz="2400" dirty="0" smtClean="0">
              <a:solidFill>
                <a:prstClr val="black"/>
              </a:solidFill>
            </a:endParaRPr>
          </a:p>
          <a:p>
            <a:pPr>
              <a:buFont typeface="Arial" pitchFamily="34" charset="0"/>
              <a:buChar char="•"/>
            </a:pPr>
            <a:endParaRPr lang="en-US" sz="2400" dirty="0" smtClean="0">
              <a:solidFill>
                <a:prstClr val="black"/>
              </a:solidFill>
            </a:endParaRPr>
          </a:p>
          <a:p>
            <a:pPr>
              <a:buFont typeface="Arial" pitchFamily="34" charset="0"/>
              <a:buChar char="•"/>
            </a:pPr>
            <a:r>
              <a:rPr lang="en-US" sz="2400" dirty="0" smtClean="0">
                <a:solidFill>
                  <a:prstClr val="black"/>
                </a:solidFill>
              </a:rPr>
              <a:t>A valid email address to create an OverDrive account</a:t>
            </a:r>
          </a:p>
          <a:p>
            <a:pPr>
              <a:buFont typeface="Arial" pitchFamily="34" charset="0"/>
              <a:buChar char="•"/>
            </a:pPr>
            <a:endParaRPr lang="en-US" sz="2400" dirty="0" smtClean="0">
              <a:solidFill>
                <a:prstClr val="black"/>
              </a:solidFill>
            </a:endParaRPr>
          </a:p>
          <a:p>
            <a:pPr>
              <a:buFont typeface="Arial" pitchFamily="34" charset="0"/>
              <a:buChar char="•"/>
            </a:pPr>
            <a:r>
              <a:rPr lang="en-US" sz="2400" dirty="0" smtClean="0">
                <a:solidFill>
                  <a:prstClr val="black"/>
                </a:solidFill>
              </a:rPr>
              <a:t> Your Android phone with Google </a:t>
            </a:r>
            <a:r>
              <a:rPr lang="en-US" sz="2400" dirty="0"/>
              <a:t>Play Store </a:t>
            </a:r>
            <a:r>
              <a:rPr lang="en-US" sz="2400" dirty="0" smtClean="0">
                <a:solidFill>
                  <a:prstClr val="black"/>
                </a:solidFill>
              </a:rPr>
              <a:t>installed</a:t>
            </a:r>
          </a:p>
          <a:p>
            <a:pPr>
              <a:buFont typeface="Arial" pitchFamily="34" charset="0"/>
              <a:buChar char="•"/>
            </a:pPr>
            <a:endParaRPr lang="en-US" sz="2400" dirty="0">
              <a:solidFill>
                <a:prstClr val="black"/>
              </a:solidFill>
            </a:endParaRPr>
          </a:p>
          <a:p>
            <a:pPr>
              <a:buFont typeface="Arial" pitchFamily="34" charset="0"/>
              <a:buChar char="•"/>
            </a:pPr>
            <a:endParaRPr lang="en-US" dirty="0">
              <a:solidFill>
                <a:prstClr val="black"/>
              </a:solidFill>
            </a:endParaRPr>
          </a:p>
        </p:txBody>
      </p:sp>
      <p:sp>
        <p:nvSpPr>
          <p:cNvPr id="5" name="TextBox 4"/>
          <p:cNvSpPr txBox="1"/>
          <p:nvPr/>
        </p:nvSpPr>
        <p:spPr>
          <a:xfrm>
            <a:off x="1676400" y="228600"/>
            <a:ext cx="6553200" cy="523220"/>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a:solidFill>
                  <a:schemeClr val="bg1"/>
                </a:solidFill>
              </a:rPr>
              <a:t>What do I need to get started?</a:t>
            </a: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black">
                    <a:lumMod val="65000"/>
                    <a:lumOff val="35000"/>
                  </a:prstClr>
                </a:solidFill>
              </a:rPr>
              <a:pPr/>
              <a:t>4</a:t>
            </a:fld>
            <a:endParaRPr lang="en-US" dirty="0">
              <a:solidFill>
                <a:prstClr val="black">
                  <a:lumMod val="65000"/>
                  <a:lumOff val="35000"/>
                </a:prstClr>
              </a:solidFill>
            </a:endParaRPr>
          </a:p>
        </p:txBody>
      </p:sp>
    </p:spTree>
    <p:extLst>
      <p:ext uri="{BB962C8B-B14F-4D97-AF65-F5344CB8AC3E}">
        <p14:creationId xmlns:p14="http://schemas.microsoft.com/office/powerpoint/2010/main" val="182492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Z:\SOP\Electronic Resources Technician\Overdrive v3.2 powerpoint revisions\Overdrive on Android\resized\Screenshot_2014-09-17-17-57-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799"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647" y="762000"/>
            <a:ext cx="4695702" cy="5693866"/>
          </a:xfrm>
          <a:prstGeom prst="rect">
            <a:avLst/>
          </a:prstGeom>
          <a:noFill/>
        </p:spPr>
        <p:txBody>
          <a:bodyPr wrap="square" rtlCol="0">
            <a:spAutoFit/>
          </a:bodyPr>
          <a:lstStyle/>
          <a:p>
            <a:pPr lvl="0"/>
            <a:r>
              <a:rPr lang="en-US" sz="2600" dirty="0"/>
              <a:t>Once the book has been borrowed you will be brought to your </a:t>
            </a:r>
            <a:r>
              <a:rPr lang="en-US" sz="2600" dirty="0" smtClean="0"/>
              <a:t>OverDrive online </a:t>
            </a:r>
            <a:r>
              <a:rPr lang="en-US" sz="2600" b="1" dirty="0" smtClean="0"/>
              <a:t>Bookshelf</a:t>
            </a:r>
            <a:r>
              <a:rPr lang="en-US" sz="2600" dirty="0" smtClean="0"/>
              <a:t> </a:t>
            </a:r>
            <a:r>
              <a:rPr lang="en-US" sz="2600" dirty="0"/>
              <a:t>where you will find the </a:t>
            </a:r>
            <a:r>
              <a:rPr lang="en-US" sz="2600" b="1" dirty="0"/>
              <a:t>Download</a:t>
            </a:r>
            <a:r>
              <a:rPr lang="en-US" sz="2600" dirty="0"/>
              <a:t> button</a:t>
            </a:r>
            <a:r>
              <a:rPr lang="en-US" sz="2600" dirty="0" smtClean="0"/>
              <a:t>.</a:t>
            </a:r>
          </a:p>
          <a:p>
            <a:pPr lvl="0"/>
            <a:endParaRPr lang="en-US" sz="2600" dirty="0"/>
          </a:p>
          <a:p>
            <a:pPr lvl="0"/>
            <a:r>
              <a:rPr lang="en-US" sz="2600" dirty="0"/>
              <a:t>If you have made a mistake or change your mind, you can return the item before you download it. Once you download an item, it can only be returned using the controls in the </a:t>
            </a:r>
            <a:r>
              <a:rPr lang="en-US" sz="2600" dirty="0" smtClean="0"/>
              <a:t>OverDrive </a:t>
            </a:r>
            <a:r>
              <a:rPr lang="en-US" sz="2600" dirty="0"/>
              <a:t>app</a:t>
            </a:r>
            <a:r>
              <a:rPr lang="en-US" sz="2600" dirty="0" smtClean="0"/>
              <a:t>.</a:t>
            </a:r>
            <a:endParaRPr lang="en-US" sz="2600" dirty="0"/>
          </a:p>
          <a:p>
            <a:pPr lvl="0"/>
            <a:endParaRPr lang="en-US" sz="26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8499118" y="30480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499118" y="45720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802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SOP\Electronic Resources Technician\Overdrive v3.2 powerpoint revisions\Overdrive on Android\resized\Screenshot_2014-09-17-17-57-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315" y="203688"/>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646" y="1330258"/>
            <a:ext cx="4695702" cy="4185761"/>
          </a:xfrm>
          <a:prstGeom prst="rect">
            <a:avLst/>
          </a:prstGeom>
          <a:noFill/>
        </p:spPr>
        <p:txBody>
          <a:bodyPr wrap="square" rtlCol="0">
            <a:spAutoFit/>
          </a:bodyPr>
          <a:lstStyle/>
          <a:p>
            <a:pPr lvl="0"/>
            <a:r>
              <a:rPr lang="en-US" sz="2400" dirty="0" smtClean="0"/>
              <a:t>Some books just happen to be available </a:t>
            </a:r>
            <a:r>
              <a:rPr lang="en-US" sz="2400" i="1" dirty="0" smtClean="0"/>
              <a:t>only</a:t>
            </a:r>
            <a:r>
              <a:rPr lang="en-US" sz="2400" dirty="0" smtClean="0"/>
              <a:t> in EPUB format. In these cases, EPUB eBook is already listed on the download button.</a:t>
            </a:r>
          </a:p>
          <a:p>
            <a:pPr lvl="0"/>
            <a:endParaRPr lang="en-US" sz="2400" dirty="0" smtClean="0"/>
          </a:p>
          <a:p>
            <a:pPr lvl="0"/>
            <a:r>
              <a:rPr lang="en-US" sz="2400" dirty="0" smtClean="0"/>
              <a:t>Note that the download button for the Blockade </a:t>
            </a:r>
            <a:r>
              <a:rPr lang="en-US" sz="2400" dirty="0"/>
              <a:t>B</a:t>
            </a:r>
            <a:r>
              <a:rPr lang="en-US" sz="2400" dirty="0" smtClean="0"/>
              <a:t>illy has a prompt to select a format. You would click on that drop-down arrow and select your format.</a:t>
            </a:r>
            <a:endParaRPr lang="en-US" sz="2600" dirty="0"/>
          </a:p>
          <a:p>
            <a:pPr lvl="0"/>
            <a:endParaRPr lang="en-US" sz="26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8411963" y="3048000"/>
            <a:ext cx="599704"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42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Z:\SOP\Electronic Resources Technician\Overdrive v3.2 powerpoint revisions\Overdrive on Android\resized\Screenshot_2014-09-17-17-57-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514" y="131136"/>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1020275"/>
            <a:ext cx="4717473" cy="5262979"/>
          </a:xfrm>
          <a:prstGeom prst="rect">
            <a:avLst/>
          </a:prstGeom>
          <a:noFill/>
        </p:spPr>
        <p:txBody>
          <a:bodyPr wrap="square" rtlCol="0">
            <a:spAutoFit/>
          </a:bodyPr>
          <a:lstStyle/>
          <a:p>
            <a:pPr lvl="0"/>
            <a:r>
              <a:rPr lang="en-US" sz="2800" dirty="0" smtClean="0"/>
              <a:t>Make sure to </a:t>
            </a:r>
            <a:r>
              <a:rPr lang="en-US" sz="2800" smtClean="0"/>
              <a:t>select “Adobe EPUB eBook”.  </a:t>
            </a:r>
            <a:r>
              <a:rPr lang="en-US" sz="2800" dirty="0" smtClean="0"/>
              <a:t>Once the format is selected from the drop-down menu, you would then click the Confirm &amp; Download link. Bear in mind that </a:t>
            </a:r>
            <a:r>
              <a:rPr lang="en-US" sz="2800" i="1" dirty="0" smtClean="0"/>
              <a:t>once you click the Confirm &amp; Download link</a:t>
            </a:r>
            <a:r>
              <a:rPr lang="en-US" sz="2800" dirty="0" smtClean="0"/>
              <a:t>, you will not have a chance to change the format.  You will also only be able to return the book from the OverDrive app controls</a:t>
            </a:r>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flipH="1">
            <a:off x="8330814" y="38862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73754" y="4260112"/>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482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Z:\SOP\Electronic Resources Technician\Overdrive v3.2 powerpoint revisions\Overdrive on Android\resized\Screenshot_2014-09-17-17-58-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1"/>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771" y="1011729"/>
            <a:ext cx="4717473" cy="6124754"/>
          </a:xfrm>
          <a:prstGeom prst="rect">
            <a:avLst/>
          </a:prstGeom>
          <a:noFill/>
        </p:spPr>
        <p:txBody>
          <a:bodyPr wrap="square" rtlCol="0">
            <a:spAutoFit/>
          </a:bodyPr>
          <a:lstStyle/>
          <a:p>
            <a:pPr lvl="0"/>
            <a:r>
              <a:rPr lang="en-US" sz="2800" dirty="0" smtClean="0"/>
              <a:t>The download button for Blockade Billy shows that the ePub format was selected and the lack of a Return Title button indicates it has already been downloaded.</a:t>
            </a:r>
          </a:p>
          <a:p>
            <a:pPr lvl="0"/>
            <a:endParaRPr lang="en-US" sz="2800" dirty="0"/>
          </a:p>
          <a:p>
            <a:pPr lvl="0"/>
            <a:r>
              <a:rPr lang="en-US" sz="2800" dirty="0" smtClean="0"/>
              <a:t>The download button remains on your online bookshelf because you can download your book up to three times to different devices that have the same OverDrive account.</a:t>
            </a:r>
          </a:p>
          <a:p>
            <a:pPr lvl="0"/>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9" name="Straight Arrow Connector 8"/>
          <p:cNvCxnSpPr/>
          <p:nvPr/>
        </p:nvCxnSpPr>
        <p:spPr>
          <a:xfrm flipH="1">
            <a:off x="8366356" y="29718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37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Z:\SOP\Electronic Resources Technician\Overdrive v3.2 powerpoint revisions\Overdrive on Android\resized\Screenshot_2014-09-17-17-58-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1"/>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5423" y="2454064"/>
            <a:ext cx="4495800" cy="1384995"/>
          </a:xfrm>
          <a:prstGeom prst="rect">
            <a:avLst/>
          </a:prstGeom>
          <a:noFill/>
        </p:spPr>
        <p:txBody>
          <a:bodyPr wrap="square" rtlCol="0">
            <a:spAutoFit/>
          </a:bodyPr>
          <a:lstStyle/>
          <a:p>
            <a:pPr lvl="0"/>
            <a:r>
              <a:rPr lang="en-US" sz="2800" dirty="0" smtClean="0"/>
              <a:t>To read your book, tap on </a:t>
            </a:r>
            <a:r>
              <a:rPr lang="en-US" sz="2800" dirty="0"/>
              <a:t>the </a:t>
            </a:r>
            <a:r>
              <a:rPr lang="en-US" sz="2800" b="1" dirty="0"/>
              <a:t>menu</a:t>
            </a:r>
            <a:r>
              <a:rPr lang="en-US" sz="2800" dirty="0"/>
              <a:t> </a:t>
            </a:r>
            <a:r>
              <a:rPr lang="en-US" sz="2800" dirty="0" smtClean="0"/>
              <a:t>button in the upper left </a:t>
            </a:r>
            <a:r>
              <a:rPr lang="en-US" sz="2800" dirty="0"/>
              <a:t>and </a:t>
            </a:r>
            <a:r>
              <a:rPr lang="en-US" sz="2800" dirty="0" smtClean="0"/>
              <a:t>then tap </a:t>
            </a:r>
            <a:r>
              <a:rPr lang="en-US" sz="2800" b="1" dirty="0" smtClean="0"/>
              <a:t>Bookshelf</a:t>
            </a:r>
            <a:r>
              <a:rPr lang="en-US" sz="2800" dirty="0" smtClean="0"/>
              <a:t>.</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flipH="1">
            <a:off x="6477000" y="28194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248096" y="457200"/>
            <a:ext cx="466904" cy="457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474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2057400"/>
            <a:ext cx="4495800" cy="2677656"/>
          </a:xfrm>
          <a:prstGeom prst="rect">
            <a:avLst/>
          </a:prstGeom>
          <a:noFill/>
        </p:spPr>
        <p:txBody>
          <a:bodyPr wrap="square" rtlCol="0">
            <a:spAutoFit/>
          </a:bodyPr>
          <a:lstStyle/>
          <a:p>
            <a:pPr lvl="0"/>
            <a:r>
              <a:rPr lang="en-US" sz="2800" dirty="0"/>
              <a:t>Another prompt </a:t>
            </a:r>
            <a:r>
              <a:rPr lang="en-US" sz="2800" dirty="0" smtClean="0"/>
              <a:t>may </a:t>
            </a:r>
            <a:r>
              <a:rPr lang="en-US" sz="2800" dirty="0"/>
              <a:t>come up explaining </a:t>
            </a:r>
            <a:r>
              <a:rPr lang="en-US" sz="2800" dirty="0" smtClean="0"/>
              <a:t>how to manage books in your app’s bookshelf.</a:t>
            </a:r>
          </a:p>
          <a:p>
            <a:pPr lvl="0"/>
            <a:endParaRPr lang="en-US" sz="2800" dirty="0"/>
          </a:p>
          <a:p>
            <a:pPr lvl="0"/>
            <a:r>
              <a:rPr lang="en-US" sz="2800" dirty="0" smtClean="0"/>
              <a:t>Tap OK to continue</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4880"/>
            <a:ext cx="3643307" cy="647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753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5423" y="2454064"/>
            <a:ext cx="4495800" cy="1384995"/>
          </a:xfrm>
          <a:prstGeom prst="rect">
            <a:avLst/>
          </a:prstGeom>
          <a:noFill/>
        </p:spPr>
        <p:txBody>
          <a:bodyPr wrap="square" rtlCol="0">
            <a:spAutoFit/>
          </a:bodyPr>
          <a:lstStyle/>
          <a:p>
            <a:pPr lvl="0"/>
            <a:r>
              <a:rPr lang="en-US" sz="2800" dirty="0" smtClean="0"/>
              <a:t>On your Bookshelf, you can you </a:t>
            </a:r>
            <a:r>
              <a:rPr lang="en-US" sz="2800" dirty="0"/>
              <a:t>can </a:t>
            </a:r>
            <a:r>
              <a:rPr lang="en-US" sz="2800" dirty="0" smtClean="0"/>
              <a:t>tap </a:t>
            </a:r>
            <a:r>
              <a:rPr lang="en-US" sz="2800" dirty="0"/>
              <a:t>on </a:t>
            </a:r>
            <a:r>
              <a:rPr lang="en-US" sz="2800" dirty="0" smtClean="0"/>
              <a:t>the book jacket to open it.</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9267"/>
            <a:ext cx="3653818" cy="649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5562600" y="2950832"/>
            <a:ext cx="0" cy="69249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595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0"/>
            <a:ext cx="4495800" cy="2677656"/>
          </a:xfrm>
          <a:prstGeom prst="rect">
            <a:avLst/>
          </a:prstGeom>
          <a:noFill/>
        </p:spPr>
        <p:txBody>
          <a:bodyPr wrap="square" rtlCol="0">
            <a:spAutoFit/>
          </a:bodyPr>
          <a:lstStyle/>
          <a:p>
            <a:pPr lvl="0"/>
            <a:r>
              <a:rPr lang="en-US" sz="2800" dirty="0" smtClean="0"/>
              <a:t>When you first open a book through OverDrive, a prompt will tell you how to use the controls while reading a book</a:t>
            </a:r>
          </a:p>
          <a:p>
            <a:pPr lvl="0"/>
            <a:endParaRPr lang="en-US" sz="2800" dirty="0"/>
          </a:p>
          <a:p>
            <a:pPr lvl="0"/>
            <a:r>
              <a:rPr lang="en-US" sz="2800" dirty="0" smtClean="0"/>
              <a:t>Tap OK to continue</a:t>
            </a:r>
            <a:endParaRPr lang="en-US" sz="2800" dirty="0"/>
          </a:p>
        </p:txBody>
      </p:sp>
      <p:sp>
        <p:nvSpPr>
          <p:cNvPr id="8" name="TextBox 7"/>
          <p:cNvSpPr txBox="1"/>
          <p:nvPr/>
        </p:nvSpPr>
        <p:spPr>
          <a:xfrm>
            <a:off x="152400" y="152401"/>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6624"/>
            <a:ext cx="3556108" cy="632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820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384995"/>
          </a:xfrm>
          <a:prstGeom prst="rect">
            <a:avLst/>
          </a:prstGeom>
          <a:noFill/>
        </p:spPr>
        <p:txBody>
          <a:bodyPr wrap="square" rtlCol="0">
            <a:spAutoFit/>
          </a:bodyPr>
          <a:lstStyle/>
          <a:p>
            <a:pPr lvl="0"/>
            <a:r>
              <a:rPr lang="en-US" sz="2800" dirty="0"/>
              <a:t>This is the cover of the book.  Swipe right or left to navigate through pages</a:t>
            </a:r>
          </a:p>
        </p:txBody>
      </p:sp>
      <p:sp>
        <p:nvSpPr>
          <p:cNvPr id="8" name="TextBox 7"/>
          <p:cNvSpPr txBox="1"/>
          <p:nvPr/>
        </p:nvSpPr>
        <p:spPr>
          <a:xfrm>
            <a:off x="152400" y="152401"/>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3"/>
            <a:ext cx="3643308" cy="647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428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384995"/>
          </a:xfrm>
          <a:prstGeom prst="rect">
            <a:avLst/>
          </a:prstGeom>
          <a:noFill/>
        </p:spPr>
        <p:txBody>
          <a:bodyPr wrap="square" rtlCol="0">
            <a:spAutoFit/>
          </a:bodyPr>
          <a:lstStyle/>
          <a:p>
            <a:pPr lvl="0"/>
            <a:r>
              <a:rPr lang="en-US" sz="2800" dirty="0"/>
              <a:t>A page within the </a:t>
            </a:r>
            <a:r>
              <a:rPr lang="en-US" sz="2800" dirty="0" smtClean="0"/>
              <a:t>book.  Tap the center of a page to bring up a series of options</a:t>
            </a:r>
            <a:endParaRPr lang="en-US" sz="2800" dirty="0"/>
          </a:p>
        </p:txBody>
      </p:sp>
      <p:sp>
        <p:nvSpPr>
          <p:cNvPr id="5" name="TextBox 4"/>
          <p:cNvSpPr txBox="1"/>
          <p:nvPr/>
        </p:nvSpPr>
        <p:spPr>
          <a:xfrm>
            <a:off x="3048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39938" name="Picture 2" descr="Z:\SOP\Electronic Resources Technician\Overdrive v3.2 powerpoint revisions\Overdrive on Android\resized\Screenshot_2014-09-17-17-59-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6195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784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57200"/>
            <a:ext cx="8915400" cy="52322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Policies </a:t>
            </a:r>
            <a:r>
              <a:rPr lang="en-US" sz="2800" dirty="0">
                <a:solidFill>
                  <a:schemeClr val="bg1"/>
                </a:solidFill>
              </a:rPr>
              <a:t>and tips to bear in </a:t>
            </a:r>
            <a:r>
              <a:rPr lang="en-US" sz="2800" dirty="0" smtClean="0">
                <a:solidFill>
                  <a:schemeClr val="bg1"/>
                </a:solidFill>
              </a:rPr>
              <a:t>mind when borrowing eBooks…</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10" name="TextBox 9"/>
          <p:cNvSpPr txBox="1"/>
          <p:nvPr/>
        </p:nvSpPr>
        <p:spPr>
          <a:xfrm>
            <a:off x="586839" y="1213753"/>
            <a:ext cx="8153400" cy="4493538"/>
          </a:xfrm>
          <a:prstGeom prst="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200" dirty="0">
                <a:solidFill>
                  <a:schemeClr val="bg1"/>
                </a:solidFill>
              </a:rPr>
              <a:t>Valid Montgomery County library card</a:t>
            </a:r>
          </a:p>
          <a:p>
            <a:pPr marL="342900" indent="-342900">
              <a:buFont typeface="Arial" panose="020B0604020202020204" pitchFamily="34" charset="0"/>
              <a:buChar char="•"/>
            </a:pPr>
            <a:r>
              <a:rPr lang="en-US" sz="2200" dirty="0">
                <a:solidFill>
                  <a:schemeClr val="bg1"/>
                </a:solidFill>
              </a:rPr>
              <a:t>Borrowing period- </a:t>
            </a:r>
            <a:r>
              <a:rPr lang="en-US" sz="2200" dirty="0" smtClean="0">
                <a:solidFill>
                  <a:schemeClr val="bg1"/>
                </a:solidFill>
              </a:rPr>
              <a:t>7, 14 or 21 days</a:t>
            </a:r>
          </a:p>
          <a:p>
            <a:pPr marL="342900" indent="-342900">
              <a:buFont typeface="Arial" panose="020B0604020202020204" pitchFamily="34" charset="0"/>
              <a:buChar char="•"/>
            </a:pPr>
            <a:r>
              <a:rPr lang="en-US" sz="2200" dirty="0" smtClean="0">
                <a:solidFill>
                  <a:schemeClr val="bg1"/>
                </a:solidFill>
              </a:rPr>
              <a:t>Borrowing </a:t>
            </a:r>
            <a:r>
              <a:rPr lang="en-US" sz="2200" dirty="0">
                <a:solidFill>
                  <a:schemeClr val="bg1"/>
                </a:solidFill>
              </a:rPr>
              <a:t>limits-10 items at one time (audio and eBooks combined)</a:t>
            </a:r>
          </a:p>
          <a:p>
            <a:pPr marL="342900" indent="-342900">
              <a:buFont typeface="Arial" panose="020B0604020202020204" pitchFamily="34" charset="0"/>
              <a:buChar char="•"/>
            </a:pPr>
            <a:r>
              <a:rPr lang="en-US" sz="2200" dirty="0">
                <a:solidFill>
                  <a:schemeClr val="bg1"/>
                </a:solidFill>
              </a:rPr>
              <a:t>Renewable </a:t>
            </a:r>
            <a:r>
              <a:rPr lang="en-US" sz="2200" dirty="0" smtClean="0">
                <a:solidFill>
                  <a:schemeClr val="bg1"/>
                </a:solidFill>
              </a:rPr>
              <a:t>–There is a re</a:t>
            </a:r>
            <a:r>
              <a:rPr lang="en-US" sz="2200" dirty="0" smtClean="0"/>
              <a:t>new </a:t>
            </a:r>
            <a:r>
              <a:rPr lang="en-US" sz="2200" dirty="0"/>
              <a:t>feature which allows you to place advance holds on titles that you currently have checked out. </a:t>
            </a:r>
            <a:r>
              <a:rPr lang="en-US" sz="2200" dirty="0" smtClean="0"/>
              <a:t>This feature is available three days prior to expiration of your title. You need to do this proactively. You will not be prompted.</a:t>
            </a:r>
          </a:p>
          <a:p>
            <a:pPr marL="342900" indent="-342900">
              <a:buFont typeface="Arial" panose="020B0604020202020204" pitchFamily="34" charset="0"/>
              <a:buChar char="•"/>
            </a:pPr>
            <a:r>
              <a:rPr lang="en-US" sz="2200" dirty="0" smtClean="0"/>
              <a:t> </a:t>
            </a:r>
            <a:r>
              <a:rPr lang="en-US" sz="2200" dirty="0" smtClean="0">
                <a:solidFill>
                  <a:schemeClr val="bg1"/>
                </a:solidFill>
              </a:rPr>
              <a:t>Reserving </a:t>
            </a:r>
            <a:r>
              <a:rPr lang="en-US" sz="2200" dirty="0">
                <a:solidFill>
                  <a:schemeClr val="bg1"/>
                </a:solidFill>
              </a:rPr>
              <a:t>– limited to </a:t>
            </a:r>
            <a:r>
              <a:rPr lang="en-US" sz="2200" dirty="0" smtClean="0">
                <a:solidFill>
                  <a:schemeClr val="bg1"/>
                </a:solidFill>
              </a:rPr>
              <a:t>10 </a:t>
            </a:r>
            <a:r>
              <a:rPr lang="en-US" sz="2200" dirty="0">
                <a:solidFill>
                  <a:schemeClr val="bg1"/>
                </a:solidFill>
              </a:rPr>
              <a:t>items at one time (audio and eBooks combined)</a:t>
            </a:r>
          </a:p>
          <a:p>
            <a:pPr marL="800100" lvl="1" indent="-342900">
              <a:buFont typeface="Arial" panose="020B0604020202020204" pitchFamily="34" charset="0"/>
              <a:buChar char="•"/>
            </a:pPr>
            <a:r>
              <a:rPr lang="en-US" sz="2200" dirty="0">
                <a:solidFill>
                  <a:schemeClr val="bg1"/>
                </a:solidFill>
              </a:rPr>
              <a:t>Pick up a reserve book within 72 hours of email notification</a:t>
            </a:r>
          </a:p>
          <a:p>
            <a:pPr marL="342900" indent="-342900">
              <a:buFont typeface="Arial" panose="020B0604020202020204" pitchFamily="34" charset="0"/>
              <a:buChar char="•"/>
            </a:pPr>
            <a:r>
              <a:rPr lang="en-US" sz="2200" dirty="0">
                <a:solidFill>
                  <a:schemeClr val="bg1"/>
                </a:solidFill>
              </a:rPr>
              <a:t>Late Fees – None!</a:t>
            </a:r>
          </a:p>
          <a:p>
            <a:pPr marL="342900" indent="-342900">
              <a:buFont typeface="Arial" panose="020B0604020202020204" pitchFamily="34" charset="0"/>
              <a:buChar char="•"/>
            </a:pPr>
            <a:r>
              <a:rPr lang="en-US" sz="2200" dirty="0">
                <a:solidFill>
                  <a:schemeClr val="bg1"/>
                </a:solidFill>
              </a:rPr>
              <a:t>“Shopping” cart – lasts only 30 minutes!</a:t>
            </a: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5</a:t>
            </a:fld>
            <a:endParaRPr lang="en-US" dirty="0">
              <a:solidFill>
                <a:prstClr val="white">
                  <a:shade val="50000"/>
                </a:prstClr>
              </a:solidFill>
            </a:endParaRPr>
          </a:p>
        </p:txBody>
      </p:sp>
    </p:spTree>
    <p:extLst>
      <p:ext uri="{BB962C8B-B14F-4D97-AF65-F5344CB8AC3E}">
        <p14:creationId xmlns:p14="http://schemas.microsoft.com/office/powerpoint/2010/main" val="2616851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058938"/>
            <a:ext cx="4495800" cy="4893647"/>
          </a:xfrm>
          <a:prstGeom prst="rect">
            <a:avLst/>
          </a:prstGeom>
          <a:noFill/>
        </p:spPr>
        <p:txBody>
          <a:bodyPr wrap="square" rtlCol="0">
            <a:spAutoFit/>
          </a:bodyPr>
          <a:lstStyle/>
          <a:p>
            <a:pPr lvl="0"/>
            <a:r>
              <a:rPr lang="en-US" sz="2400" dirty="0" smtClean="0"/>
              <a:t>Here you can see the progress of the book.  There may be a row of buttons on the bottom which would be your device’s system buttons that become hidden while reading.  The top row of buttons to the right are options to change viewing options, as well as bookmarking, sharing options, and navigation.</a:t>
            </a:r>
          </a:p>
          <a:p>
            <a:pPr lvl="0"/>
            <a:endParaRPr lang="en-US" sz="2400" dirty="0"/>
          </a:p>
          <a:p>
            <a:pPr lvl="0"/>
            <a:r>
              <a:rPr lang="en-US" sz="2400" dirty="0" smtClean="0"/>
              <a:t>Tap the button in the upper left to bring up your main menu again.</a:t>
            </a:r>
            <a:endParaRPr lang="en-US" sz="2400" dirty="0"/>
          </a:p>
        </p:txBody>
      </p:sp>
      <p:sp>
        <p:nvSpPr>
          <p:cNvPr id="5" name="TextBox 4"/>
          <p:cNvSpPr txBox="1"/>
          <p:nvPr/>
        </p:nvSpPr>
        <p:spPr>
          <a:xfrm>
            <a:off x="3048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0962" name="Picture 2" descr="Z:\SOP\Electronic Resources Technician\Overdrive v3.2 powerpoint revisions\Overdrive on Android\resized\Screenshot_2014-09-17-17-59-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623" y="286312"/>
            <a:ext cx="36195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94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384995"/>
          </a:xfrm>
          <a:prstGeom prst="rect">
            <a:avLst/>
          </a:prstGeom>
          <a:noFill/>
        </p:spPr>
        <p:txBody>
          <a:bodyPr wrap="square" rtlCol="0">
            <a:spAutoFit/>
          </a:bodyPr>
          <a:lstStyle/>
          <a:p>
            <a:pPr lvl="0"/>
            <a:r>
              <a:rPr lang="en-US" sz="2800" dirty="0" smtClean="0"/>
              <a:t>Tap the Bookshelf button to go back to the books saved on your device.</a:t>
            </a:r>
          </a:p>
        </p:txBody>
      </p:sp>
      <p:sp>
        <p:nvSpPr>
          <p:cNvPr id="5" name="TextBox 4"/>
          <p:cNvSpPr txBox="1"/>
          <p:nvPr/>
        </p:nvSpPr>
        <p:spPr>
          <a:xfrm>
            <a:off x="3048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1986" name="Picture 2" descr="Z:\SOP\Electronic Resources Technician\Overdrive v3.2 powerpoint revisions\Overdrive on Android\resized\Screenshot_2014-09-17-17-59-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65238"/>
            <a:ext cx="3619500" cy="64389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6400800" y="2966484"/>
            <a:ext cx="838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9141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384995"/>
          </a:xfrm>
          <a:prstGeom prst="rect">
            <a:avLst/>
          </a:prstGeom>
          <a:noFill/>
        </p:spPr>
        <p:txBody>
          <a:bodyPr wrap="square" rtlCol="0">
            <a:spAutoFit/>
          </a:bodyPr>
          <a:lstStyle/>
          <a:p>
            <a:pPr lvl="0"/>
            <a:r>
              <a:rPr lang="en-US" sz="2800" dirty="0"/>
              <a:t>To return the </a:t>
            </a:r>
            <a:r>
              <a:rPr lang="en-US" sz="2800" dirty="0" smtClean="0"/>
              <a:t>book early, tap and hold the book </a:t>
            </a:r>
            <a:r>
              <a:rPr lang="en-US" sz="2800" dirty="0"/>
              <a:t>you want to </a:t>
            </a:r>
            <a:r>
              <a:rPr lang="en-US" sz="2800" dirty="0" smtClean="0"/>
              <a:t>return</a:t>
            </a:r>
            <a:endParaRPr lang="en-US" sz="2800" dirty="0"/>
          </a:p>
        </p:txBody>
      </p:sp>
      <p:sp>
        <p:nvSpPr>
          <p:cNvPr id="9" name="TextBox 8"/>
          <p:cNvSpPr txBox="1"/>
          <p:nvPr/>
        </p:nvSpPr>
        <p:spPr>
          <a:xfrm>
            <a:off x="3048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244" y="232315"/>
            <a:ext cx="3643308" cy="647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5562600" y="3051711"/>
            <a:ext cx="0" cy="838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305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384995"/>
          </a:xfrm>
          <a:prstGeom prst="rect">
            <a:avLst/>
          </a:prstGeom>
          <a:noFill/>
        </p:spPr>
        <p:txBody>
          <a:bodyPr wrap="square" rtlCol="0">
            <a:spAutoFit/>
          </a:bodyPr>
          <a:lstStyle/>
          <a:p>
            <a:pPr lvl="0"/>
            <a:r>
              <a:rPr lang="en-US" sz="2800" dirty="0" smtClean="0"/>
              <a:t>A prompt comes up</a:t>
            </a:r>
          </a:p>
          <a:p>
            <a:pPr lvl="0"/>
            <a:endParaRPr lang="en-US" sz="2800" dirty="0"/>
          </a:p>
          <a:p>
            <a:pPr lvl="0"/>
            <a:r>
              <a:rPr lang="en-US" sz="2800" dirty="0" smtClean="0"/>
              <a:t>Tap </a:t>
            </a:r>
            <a:r>
              <a:rPr lang="en-US" sz="2800" b="1" dirty="0" smtClean="0"/>
              <a:t>Return</a:t>
            </a:r>
            <a:endParaRPr lang="en-US" sz="2800" b="1" dirty="0"/>
          </a:p>
        </p:txBody>
      </p:sp>
      <p:sp>
        <p:nvSpPr>
          <p:cNvPr id="7" name="TextBox 6"/>
          <p:cNvSpPr txBox="1"/>
          <p:nvPr/>
        </p:nvSpPr>
        <p:spPr>
          <a:xfrm>
            <a:off x="762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3"/>
            <a:ext cx="3643308" cy="647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8083929" y="2895600"/>
            <a:ext cx="6858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101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226" y="1912827"/>
            <a:ext cx="4495800" cy="2677656"/>
          </a:xfrm>
          <a:prstGeom prst="rect">
            <a:avLst/>
          </a:prstGeom>
          <a:noFill/>
        </p:spPr>
        <p:txBody>
          <a:bodyPr wrap="square" rtlCol="0">
            <a:spAutoFit/>
          </a:bodyPr>
          <a:lstStyle/>
          <a:p>
            <a:pPr lvl="0"/>
            <a:r>
              <a:rPr lang="en-US" sz="2800" dirty="0"/>
              <a:t>Tap </a:t>
            </a:r>
            <a:r>
              <a:rPr lang="en-US" sz="2800" b="1" dirty="0" smtClean="0"/>
              <a:t>Yes</a:t>
            </a:r>
            <a:r>
              <a:rPr lang="en-US" sz="2800" dirty="0" smtClean="0"/>
              <a:t>.  </a:t>
            </a:r>
            <a:r>
              <a:rPr lang="en-US" sz="2800" dirty="0"/>
              <a:t>This will return the book to the library, increasing books you can borrow on your account by one, and also deletes it from your </a:t>
            </a:r>
            <a:r>
              <a:rPr lang="en-US" sz="2800" dirty="0" smtClean="0"/>
              <a:t>device.</a:t>
            </a:r>
            <a:endParaRPr lang="en-US" sz="2800" dirty="0"/>
          </a:p>
        </p:txBody>
      </p:sp>
      <p:sp>
        <p:nvSpPr>
          <p:cNvPr id="7" name="TextBox 6"/>
          <p:cNvSpPr txBox="1"/>
          <p:nvPr/>
        </p:nvSpPr>
        <p:spPr>
          <a:xfrm>
            <a:off x="187036"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3"/>
            <a:ext cx="3643308" cy="647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7845972" y="42672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268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226" y="1912827"/>
            <a:ext cx="4495800" cy="2677656"/>
          </a:xfrm>
          <a:prstGeom prst="rect">
            <a:avLst/>
          </a:prstGeom>
          <a:noFill/>
        </p:spPr>
        <p:txBody>
          <a:bodyPr wrap="square" rtlCol="0">
            <a:spAutoFit/>
          </a:bodyPr>
          <a:lstStyle/>
          <a:p>
            <a:pPr lvl="0"/>
            <a:r>
              <a:rPr lang="en-US" sz="2800" dirty="0" smtClean="0"/>
              <a:t>To download another book, tap on the </a:t>
            </a:r>
            <a:r>
              <a:rPr lang="en-US" sz="2800" b="1" dirty="0" smtClean="0"/>
              <a:t>Add a Book </a:t>
            </a:r>
            <a:r>
              <a:rPr lang="en-US" sz="2800" dirty="0" smtClean="0"/>
              <a:t>icon.  This will automatically bring you to the homepage of your default library’s OverDrive site</a:t>
            </a:r>
            <a:endParaRPr lang="en-US" sz="2800" dirty="0"/>
          </a:p>
        </p:txBody>
      </p:sp>
      <p:sp>
        <p:nvSpPr>
          <p:cNvPr id="7" name="TextBox 6"/>
          <p:cNvSpPr txBox="1"/>
          <p:nvPr/>
        </p:nvSpPr>
        <p:spPr>
          <a:xfrm>
            <a:off x="187036"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2"/>
            <a:ext cx="3643308" cy="647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096000" y="1676400"/>
            <a:ext cx="678654"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978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Z:\SOP\Electronic Resources Technician\Overdrive v3.2 powerpoint revisions\Overdrive on Android\resized\Screenshot_2014-09-17-17-26-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213509"/>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457200" y="1447800"/>
            <a:ext cx="4267200" cy="4832092"/>
          </a:xfrm>
          <a:prstGeom prst="rect">
            <a:avLst/>
          </a:prstGeom>
          <a:noFill/>
        </p:spPr>
        <p:txBody>
          <a:bodyPr wrap="square" rtlCol="0">
            <a:spAutoFit/>
          </a:bodyPr>
          <a:lstStyle/>
          <a:p>
            <a:r>
              <a:rPr lang="en-US" sz="2800" dirty="0" smtClean="0"/>
              <a:t>We need to find the Play Store app in order to search for the OverDrive app to download.</a:t>
            </a:r>
          </a:p>
          <a:p>
            <a:endParaRPr lang="en-US" sz="2800" dirty="0" smtClean="0"/>
          </a:p>
          <a:p>
            <a:r>
              <a:rPr lang="en-US" sz="2800" dirty="0" smtClean="0"/>
              <a:t>Your phone may have it right on the homepage.</a:t>
            </a:r>
            <a:endParaRPr lang="en-US" sz="2800" dirty="0"/>
          </a:p>
          <a:p>
            <a:endParaRPr lang="en-US" sz="2800" dirty="0"/>
          </a:p>
          <a:p>
            <a:r>
              <a:rPr lang="en-US" sz="2800" dirty="0" smtClean="0"/>
              <a:t>If it isn’t, tap on the apps directory button on your phone to search for it.</a:t>
            </a:r>
            <a:endParaRPr lang="en-US" sz="2800" dirty="0"/>
          </a:p>
        </p:txBody>
      </p:sp>
      <p:sp>
        <p:nvSpPr>
          <p:cNvPr id="2" name="Oval 1"/>
          <p:cNvSpPr/>
          <p:nvPr/>
        </p:nvSpPr>
        <p:spPr>
          <a:xfrm>
            <a:off x="6629400" y="5567030"/>
            <a:ext cx="6858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038600" y="5833730"/>
            <a:ext cx="2590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345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SOP\Electronic Resources Technician\Overdrive v3.2 powerpoint revisions\Overdrive on Android\resized\Screenshot_2014-09-17-17-28-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68495"/>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990600" y="2537422"/>
            <a:ext cx="2895600" cy="1384995"/>
          </a:xfrm>
          <a:prstGeom prst="rect">
            <a:avLst/>
          </a:prstGeom>
          <a:noFill/>
        </p:spPr>
        <p:txBody>
          <a:bodyPr wrap="square" rtlCol="0">
            <a:spAutoFit/>
          </a:bodyPr>
          <a:lstStyle/>
          <a:p>
            <a:r>
              <a:rPr lang="en-US" sz="2800" dirty="0" smtClean="0"/>
              <a:t>Scroll until you find the Play Store app and tap on it.</a:t>
            </a:r>
            <a:endParaRPr lang="en-US" sz="2800" dirty="0"/>
          </a:p>
        </p:txBody>
      </p:sp>
      <p:sp>
        <p:nvSpPr>
          <p:cNvPr id="7" name="Oval 6"/>
          <p:cNvSpPr/>
          <p:nvPr/>
        </p:nvSpPr>
        <p:spPr>
          <a:xfrm>
            <a:off x="5200650" y="1947675"/>
            <a:ext cx="990600" cy="102412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56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SOP\Electronic Resources Technician\Overdrive v3.2 powerpoint revisions\Overdrive on Android\resized\Screenshot_2014-09-17-17-28-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6778"/>
            <a:ext cx="3619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838200" y="2057400"/>
            <a:ext cx="2895600" cy="2677656"/>
          </a:xfrm>
          <a:prstGeom prst="rect">
            <a:avLst/>
          </a:prstGeom>
          <a:noFill/>
        </p:spPr>
        <p:txBody>
          <a:bodyPr wrap="square" rtlCol="0">
            <a:spAutoFit/>
          </a:bodyPr>
          <a:lstStyle/>
          <a:p>
            <a:r>
              <a:rPr lang="en-US" sz="2800" dirty="0" smtClean="0"/>
              <a:t>The Google Play Store app loads.  Tap on the magnifying glass in the upper right to start a search.</a:t>
            </a:r>
            <a:endParaRPr lang="en-US" sz="2800" dirty="0"/>
          </a:p>
        </p:txBody>
      </p:sp>
      <p:sp>
        <p:nvSpPr>
          <p:cNvPr id="7" name="Oval 6"/>
          <p:cNvSpPr/>
          <p:nvPr/>
        </p:nvSpPr>
        <p:spPr>
          <a:xfrm>
            <a:off x="8196816" y="457200"/>
            <a:ext cx="457200" cy="457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462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SOP\Electronic Resources Technician\Overdrive v3.2 powerpoint revisions\Overdrive on Android\resized\Screenshot_2014-09-17-17-28-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456" y="152401"/>
            <a:ext cx="3619500" cy="6438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OverDrive App</a:t>
            </a:r>
            <a:endParaRPr lang="en-US" sz="2000" dirty="0">
              <a:solidFill>
                <a:schemeClr val="bg1"/>
              </a:solidFill>
            </a:endParaRPr>
          </a:p>
        </p:txBody>
      </p:sp>
      <p:sp>
        <p:nvSpPr>
          <p:cNvPr id="6" name="TextBox 5"/>
          <p:cNvSpPr txBox="1"/>
          <p:nvPr/>
        </p:nvSpPr>
        <p:spPr>
          <a:xfrm>
            <a:off x="914400" y="1752600"/>
            <a:ext cx="2895600" cy="3108543"/>
          </a:xfrm>
          <a:prstGeom prst="rect">
            <a:avLst/>
          </a:prstGeom>
          <a:noFill/>
        </p:spPr>
        <p:txBody>
          <a:bodyPr wrap="square" rtlCol="0">
            <a:spAutoFit/>
          </a:bodyPr>
          <a:lstStyle/>
          <a:p>
            <a:r>
              <a:rPr lang="en-US" sz="2800" dirty="0" smtClean="0"/>
              <a:t> </a:t>
            </a:r>
          </a:p>
          <a:p>
            <a:r>
              <a:rPr lang="en-US" sz="2800" dirty="0" smtClean="0"/>
              <a:t>Type “OverDrive” and, on your keypad, hit enter key to see list of results.</a:t>
            </a:r>
          </a:p>
          <a:p>
            <a:endParaRPr lang="en-US" sz="2800" dirty="0" smtClean="0"/>
          </a:p>
        </p:txBody>
      </p:sp>
      <p:cxnSp>
        <p:nvCxnSpPr>
          <p:cNvPr id="7" name="Straight Arrow Connector 6"/>
          <p:cNvCxnSpPr/>
          <p:nvPr/>
        </p:nvCxnSpPr>
        <p:spPr>
          <a:xfrm flipH="1">
            <a:off x="8793956" y="5486400"/>
            <a:ext cx="350044"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28556" y="685800"/>
            <a:ext cx="1462644"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2350</Words>
  <Application>Microsoft Office PowerPoint</Application>
  <PresentationFormat>On-screen Show (4:3)</PresentationFormat>
  <Paragraphs>298</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How to get a library eBook on an HTC Android Phone</vt:lpstr>
      <vt:lpstr>The following screenshots were made using an HTC One M8 running the KitKat version of the OS. Your phone may differ. This is meant as a general guide.  Be aware that the latest version of OverDrive requires at least Android 4.0 installed on your device.  To make sure you have the latest system updates, please refer to your device’s manual.  If you have an older Android device that cannot be upgraded, you will still be able to get OverDrive, but it will be version 2.2 and will function differently than in this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Andie</dc:creator>
  <cp:lastModifiedBy>Mike</cp:lastModifiedBy>
  <cp:revision>266</cp:revision>
  <dcterms:created xsi:type="dcterms:W3CDTF">2011-08-02T21:53:07Z</dcterms:created>
  <dcterms:modified xsi:type="dcterms:W3CDTF">2014-09-25T15:37:37Z</dcterms:modified>
</cp:coreProperties>
</file>